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6858000" cx="12192000"/>
  <p:notesSz cx="6858000" cy="9144000"/>
  <p:embeddedFontLst>
    <p:embeddedFont>
      <p:font typeface="Roboto"/>
      <p:regular r:id="rId26"/>
      <p:bold r:id="rId27"/>
      <p:italic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384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-regular.fntdata"/><Relationship Id="rId25" Type="http://schemas.openxmlformats.org/officeDocument/2006/relationships/slide" Target="slides/slide20.xml"/><Relationship Id="rId28" Type="http://schemas.openxmlformats.org/officeDocument/2006/relationships/font" Target="fonts/Roboto-italic.fntdata"/><Relationship Id="rId27" Type="http://schemas.openxmlformats.org/officeDocument/2006/relationships/font" Target="fonts/Roboto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2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524288"/>
            <a:headEnd len="sm" w="sm" type="none"/>
            <a:tailEnd len="sm" w="sm" type="none"/>
          </a:ln>
        </p:spPr>
      </p:sp>
      <p:sp>
        <p:nvSpPr>
          <p:cNvPr id="86" name="Google Shape;8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7" name="Google Shape;87;p1:notes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fld id="{00000000-1234-1234-1234-123412341234}" type="slidenum"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1fee775367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5" name="Google Shape;205;g31fee775367_0_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1fee775367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9" name="Google Shape;219;g31fee775367_0_3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31fee775367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3" name="Google Shape;233;g31fee775367_0_4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31fee775367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7" name="Google Shape;247;g31fee775367_0_6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31fee775367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1" name="Google Shape;261;g31fee775367_0_7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31dd1b7e874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5" name="Google Shape;275;g31dd1b7e874_0_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31dd1b7e874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7" name="Google Shape;287;g31dd1b7e874_0_14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31fee775367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1" name="Google Shape;301;g31fee775367_0_9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31fee775367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5" name="Google Shape;315;g31fee775367_0_10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31fee775367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9" name="Google Shape;329;g31fee775367_0_13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94d15efd57_3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5" name="Google Shape;95;g294d15efd57_3_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6:notes"/>
          <p:cNvSpPr/>
          <p:nvPr>
            <p:ph idx="2" type="sldImg"/>
          </p:nvPr>
        </p:nvSpPr>
        <p:spPr>
          <a:xfrm>
            <a:off x="382587" y="685800"/>
            <a:ext cx="6094412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3" name="Google Shape;343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ea3c471214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9" name="Google Shape;109;g1ea3c471214_0_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1dd1b7e874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1" name="Google Shape;121;g31dd1b7e874_0_1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31fa72a865b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5" name="Google Shape;135;g31fa72a865b_0_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31fa72a865b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9" name="Google Shape;149;g31fa72a865b_0_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31dd1b7e87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3" name="Google Shape;163;g31dd1b7e874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31dd1b7e874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5" name="Google Shape;175;g31dd1b7e874_0_13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31fee775367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0" name="Google Shape;190;g31fee775367_0_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0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1" name="Google Shape;71;p11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3" name="Google Shape;73;p11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4" name="Google Shape;74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2"/>
          <p:cNvSpPr txBox="1"/>
          <p:nvPr>
            <p:ph type="title"/>
          </p:nvPr>
        </p:nvSpPr>
        <p:spPr>
          <a:xfrm>
            <a:off x="838200" y="365125"/>
            <a:ext cx="10515600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0" name="Google Shape;80;p12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/>
          <p:nvPr>
            <p:ph type="title"/>
          </p:nvPr>
        </p:nvSpPr>
        <p:spPr>
          <a:xfrm>
            <a:off x="838200" y="365125"/>
            <a:ext cx="10515600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1" type="body"/>
          </p:nvPr>
        </p:nvSpPr>
        <p:spPr>
          <a:xfrm>
            <a:off x="838200" y="1825625"/>
            <a:ext cx="10515600" cy="43513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0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" name="Google Shape;30;p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7"/>
          <p:cNvSpPr txBox="1"/>
          <p:nvPr>
            <p:ph type="title"/>
          </p:nvPr>
        </p:nvSpPr>
        <p:spPr>
          <a:xfrm>
            <a:off x="838200" y="365125"/>
            <a:ext cx="10515600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7"/>
          <p:cNvSpPr txBox="1"/>
          <p:nvPr>
            <p:ph idx="1" type="body"/>
          </p:nvPr>
        </p:nvSpPr>
        <p:spPr>
          <a:xfrm rot="5400000">
            <a:off x="3920332" y="-1256507"/>
            <a:ext cx="4351337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8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52" name="Google Shape;52;p8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3" name="Google Shape;53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9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" name="Google Shape;59;p9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0" name="Google Shape;60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0"/>
          <p:cNvSpPr txBox="1"/>
          <p:nvPr>
            <p:ph type="title"/>
          </p:nvPr>
        </p:nvSpPr>
        <p:spPr>
          <a:xfrm>
            <a:off x="838200" y="365125"/>
            <a:ext cx="10515600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838200" y="365125"/>
            <a:ext cx="10515600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838200" y="1825625"/>
            <a:ext cx="10515600" cy="43513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4.png"/><Relationship Id="rId4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Relationship Id="rId4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Relationship Id="rId4" Type="http://schemas.openxmlformats.org/officeDocument/2006/relationships/image" Target="../media/image2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Relationship Id="rId4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Relationship Id="rId4" Type="http://schemas.openxmlformats.org/officeDocument/2006/relationships/image" Target="../media/image1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Relationship Id="rId4" Type="http://schemas.openxmlformats.org/officeDocument/2006/relationships/image" Target="../media/image2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png"/><Relationship Id="rId4" Type="http://schemas.openxmlformats.org/officeDocument/2006/relationships/image" Target="../media/image2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png"/><Relationship Id="rId4" Type="http://schemas.openxmlformats.org/officeDocument/2006/relationships/image" Target="../media/image2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.png"/><Relationship Id="rId4" Type="http://schemas.openxmlformats.org/officeDocument/2006/relationships/image" Target="../media/image1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.png"/><Relationship Id="rId4" Type="http://schemas.openxmlformats.org/officeDocument/2006/relationships/image" Target="../media/image2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9.png"/><Relationship Id="rId4" Type="http://schemas.openxmlformats.org/officeDocument/2006/relationships/image" Target="../media/image2.png"/><Relationship Id="rId5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3"/>
          <p:cNvPicPr preferRelativeResize="0"/>
          <p:nvPr/>
        </p:nvPicPr>
        <p:blipFill rotWithShape="1">
          <a:blip r:embed="rId3">
            <a:alphaModFix/>
          </a:blip>
          <a:srcRect b="0" l="0" r="0" t="18810"/>
          <a:stretch/>
        </p:blipFill>
        <p:spPr>
          <a:xfrm>
            <a:off x="0" y="0"/>
            <a:ext cx="12192000" cy="55678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3"/>
          <p:cNvSpPr txBox="1"/>
          <p:nvPr/>
        </p:nvSpPr>
        <p:spPr>
          <a:xfrm>
            <a:off x="0" y="4221162"/>
            <a:ext cx="12192000" cy="268140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002D4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1" name="Google Shape;91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35226" y="5567800"/>
            <a:ext cx="3280850" cy="89069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3"/>
          <p:cNvSpPr txBox="1"/>
          <p:nvPr/>
        </p:nvSpPr>
        <p:spPr>
          <a:xfrm>
            <a:off x="-10925" y="4176700"/>
            <a:ext cx="12213300" cy="890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8627F"/>
              </a:buClr>
              <a:buSzPts val="3600"/>
              <a:buFont typeface="Roboto"/>
              <a:buNone/>
            </a:pPr>
            <a:r>
              <a:rPr b="1" i="0" lang="en-US" sz="3600" u="none" cap="none" strike="noStrike">
                <a:solidFill>
                  <a:srgbClr val="08627F"/>
                </a:solidFill>
                <a:latin typeface="Roboto"/>
                <a:ea typeface="Roboto"/>
                <a:cs typeface="Roboto"/>
                <a:sym typeface="Roboto"/>
              </a:rPr>
              <a:t>Tema </a:t>
            </a:r>
            <a:r>
              <a:rPr b="1" lang="en-US" sz="3600">
                <a:solidFill>
                  <a:srgbClr val="08627F"/>
                </a:solidFill>
                <a:latin typeface="Roboto"/>
                <a:ea typeface="Roboto"/>
                <a:cs typeface="Roboto"/>
                <a:sym typeface="Roboto"/>
              </a:rPr>
              <a:t>4-2</a:t>
            </a:r>
            <a:r>
              <a:rPr b="1" i="0" lang="en-US" sz="3600" u="none" cap="none" strike="noStrike">
                <a:solidFill>
                  <a:srgbClr val="08627F"/>
                </a:solidFill>
                <a:latin typeface="Roboto"/>
                <a:ea typeface="Roboto"/>
                <a:cs typeface="Roboto"/>
                <a:sym typeface="Roboto"/>
              </a:rPr>
              <a:t>: Variables, tipos y operadores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2"/>
          <p:cNvSpPr txBox="1"/>
          <p:nvPr>
            <p:ph idx="1" type="body"/>
          </p:nvPr>
        </p:nvSpPr>
        <p:spPr>
          <a:xfrm>
            <a:off x="628725" y="1388775"/>
            <a:ext cx="5982900" cy="503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US" sz="2700">
                <a:solidFill>
                  <a:srgbClr val="22627E"/>
                </a:solidFill>
              </a:rPr>
              <a:t>Nativos</a:t>
            </a:r>
            <a:endParaRPr sz="2700"/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b="1" lang="en-US" sz="2300">
                <a:solidFill>
                  <a:srgbClr val="22627E"/>
                </a:solidFill>
              </a:rPr>
              <a:t>Booleanos</a:t>
            </a:r>
            <a:endParaRPr sz="2000">
              <a:solidFill>
                <a:srgbClr val="22627E"/>
              </a:solidFill>
            </a:endParaRPr>
          </a:p>
          <a:p>
            <a:pPr indent="-2159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2627E"/>
              </a:buClr>
              <a:buSzPts val="2000"/>
              <a:buChar char="•"/>
            </a:pPr>
            <a:r>
              <a:rPr lang="en-US" sz="2000">
                <a:solidFill>
                  <a:srgbClr val="22627E"/>
                </a:solidFill>
              </a:rPr>
              <a:t>Sólo pueden tener dos valores posibles</a:t>
            </a:r>
            <a:endParaRPr sz="2000">
              <a:solidFill>
                <a:srgbClr val="22627E"/>
              </a:solidFill>
            </a:endParaRPr>
          </a:p>
          <a:p>
            <a:pPr indent="-355600" lvl="1" marL="9144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2627E"/>
              </a:buClr>
              <a:buSzPts val="2000"/>
              <a:buChar char="•"/>
            </a:pPr>
            <a:r>
              <a:rPr lang="en-US" sz="1800">
                <a:solidFill>
                  <a:srgbClr val="B9CCCF"/>
                </a:solidFill>
                <a:highlight>
                  <a:srgbClr val="323232"/>
                </a:highlight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r>
              <a:rPr lang="en-US" sz="2000">
                <a:solidFill>
                  <a:srgbClr val="22627E"/>
                </a:solidFill>
              </a:rPr>
              <a:t>: verdadero</a:t>
            </a:r>
            <a:endParaRPr sz="2000">
              <a:solidFill>
                <a:srgbClr val="22627E"/>
              </a:solidFill>
            </a:endParaRPr>
          </a:p>
          <a:p>
            <a:pPr indent="-355600" lvl="1" marL="9144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2627E"/>
              </a:buClr>
              <a:buSzPts val="2000"/>
              <a:buChar char="•"/>
            </a:pPr>
            <a:r>
              <a:rPr lang="en-US" sz="1800">
                <a:solidFill>
                  <a:srgbClr val="B9CCCF"/>
                </a:solidFill>
                <a:highlight>
                  <a:srgbClr val="323232"/>
                </a:highlight>
                <a:latin typeface="Courier New"/>
                <a:ea typeface="Courier New"/>
                <a:cs typeface="Courier New"/>
                <a:sym typeface="Courier New"/>
              </a:rPr>
              <a:t>false</a:t>
            </a:r>
            <a:r>
              <a:rPr lang="en-US" sz="2000">
                <a:solidFill>
                  <a:srgbClr val="22627E"/>
                </a:solidFill>
              </a:rPr>
              <a:t>: falso </a:t>
            </a:r>
            <a:endParaRPr sz="2000">
              <a:solidFill>
                <a:srgbClr val="22627E"/>
              </a:solidFill>
            </a:endParaRPr>
          </a:p>
          <a:p>
            <a:pPr indent="-355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2627E"/>
              </a:buClr>
              <a:buSzPts val="2000"/>
              <a:buChar char="•"/>
            </a:pPr>
            <a:r>
              <a:rPr lang="en-US" sz="2000">
                <a:solidFill>
                  <a:srgbClr val="22627E"/>
                </a:solidFill>
              </a:rPr>
              <a:t>Falsies: valores que dan false al evaluarse como booleanos: </a:t>
            </a:r>
            <a:endParaRPr sz="2000">
              <a:solidFill>
                <a:srgbClr val="22627E"/>
              </a:solidFill>
            </a:endParaRPr>
          </a:p>
          <a:p>
            <a:pPr indent="-355600" lvl="1" marL="9144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2627E"/>
              </a:buClr>
              <a:buSzPts val="2000"/>
              <a:buChar char="•"/>
            </a:pPr>
            <a:r>
              <a:rPr lang="en-US" sz="1800">
                <a:solidFill>
                  <a:srgbClr val="B9CCCF"/>
                </a:solidFill>
                <a:highlight>
                  <a:srgbClr val="323232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-US" sz="2000">
                <a:solidFill>
                  <a:srgbClr val="22627E"/>
                </a:solidFill>
              </a:rPr>
              <a:t>, </a:t>
            </a:r>
            <a:r>
              <a:rPr lang="en-US" sz="1800">
                <a:solidFill>
                  <a:srgbClr val="B9CCCF"/>
                </a:solidFill>
                <a:highlight>
                  <a:srgbClr val="323232"/>
                </a:highlight>
                <a:latin typeface="Courier New"/>
                <a:ea typeface="Courier New"/>
                <a:cs typeface="Courier New"/>
                <a:sym typeface="Courier New"/>
              </a:rPr>
              <a:t>-0</a:t>
            </a:r>
            <a:endParaRPr sz="2000">
              <a:solidFill>
                <a:srgbClr val="22627E"/>
              </a:solidFill>
            </a:endParaRPr>
          </a:p>
          <a:p>
            <a:pPr indent="-355600" lvl="1" marL="9144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2627E"/>
              </a:buClr>
              <a:buSzPts val="2000"/>
              <a:buChar char="•"/>
            </a:pPr>
            <a:r>
              <a:rPr lang="en-US" sz="1800">
                <a:solidFill>
                  <a:srgbClr val="B9CCCF"/>
                </a:solidFill>
                <a:highlight>
                  <a:srgbClr val="323232"/>
                </a:highlight>
                <a:latin typeface="Courier New"/>
                <a:ea typeface="Courier New"/>
                <a:cs typeface="Courier New"/>
                <a:sym typeface="Courier New"/>
              </a:rPr>
              <a:t>“”</a:t>
            </a:r>
            <a:r>
              <a:rPr lang="en-US" sz="2000">
                <a:solidFill>
                  <a:srgbClr val="22627E"/>
                </a:solidFill>
              </a:rPr>
              <a:t>, </a:t>
            </a:r>
            <a:r>
              <a:rPr lang="en-US" sz="1800">
                <a:solidFill>
                  <a:srgbClr val="B9CCCF"/>
                </a:solidFill>
                <a:highlight>
                  <a:srgbClr val="323232"/>
                </a:highlight>
                <a:latin typeface="Courier New"/>
                <a:ea typeface="Courier New"/>
                <a:cs typeface="Courier New"/>
                <a:sym typeface="Courier New"/>
              </a:rPr>
              <a:t>‘’</a:t>
            </a:r>
            <a:r>
              <a:rPr lang="en-US" sz="2000">
                <a:solidFill>
                  <a:srgbClr val="22627E"/>
                </a:solidFill>
              </a:rPr>
              <a:t> o </a:t>
            </a:r>
            <a:r>
              <a:rPr lang="en-US" sz="1800">
                <a:solidFill>
                  <a:srgbClr val="B9CCCF"/>
                </a:solidFill>
                <a:highlight>
                  <a:srgbClr val="323232"/>
                </a:highlight>
                <a:latin typeface="Courier New"/>
                <a:ea typeface="Courier New"/>
                <a:cs typeface="Courier New"/>
                <a:sym typeface="Courier New"/>
              </a:rPr>
              <a:t>``</a:t>
            </a:r>
            <a:endParaRPr sz="2000">
              <a:solidFill>
                <a:srgbClr val="22627E"/>
              </a:solidFill>
            </a:endParaRPr>
          </a:p>
          <a:p>
            <a:pPr indent="-355600" lvl="1" marL="9144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2627E"/>
              </a:buClr>
              <a:buSzPts val="2000"/>
              <a:buChar char="•"/>
            </a:pPr>
            <a:r>
              <a:rPr lang="en-US" sz="1800">
                <a:solidFill>
                  <a:srgbClr val="B9CCCF"/>
                </a:solidFill>
                <a:highlight>
                  <a:srgbClr val="323232"/>
                </a:highlight>
                <a:latin typeface="Courier New"/>
                <a:ea typeface="Courier New"/>
                <a:cs typeface="Courier New"/>
                <a:sym typeface="Courier New"/>
              </a:rPr>
              <a:t>null</a:t>
            </a:r>
            <a:endParaRPr sz="2000">
              <a:solidFill>
                <a:srgbClr val="22627E"/>
              </a:solidFill>
            </a:endParaRPr>
          </a:p>
          <a:p>
            <a:pPr indent="-355600" lvl="1" marL="9144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2627E"/>
              </a:buClr>
              <a:buSzPts val="2000"/>
              <a:buChar char="•"/>
            </a:pPr>
            <a:r>
              <a:rPr lang="en-US" sz="1800">
                <a:solidFill>
                  <a:srgbClr val="B9CCCF"/>
                </a:solidFill>
                <a:highlight>
                  <a:srgbClr val="323232"/>
                </a:highlight>
                <a:latin typeface="Courier New"/>
                <a:ea typeface="Courier New"/>
                <a:cs typeface="Courier New"/>
                <a:sym typeface="Courier New"/>
              </a:rPr>
              <a:t>undefined</a:t>
            </a:r>
            <a:endParaRPr sz="2000">
              <a:solidFill>
                <a:srgbClr val="22627E"/>
              </a:solidFill>
            </a:endParaRPr>
          </a:p>
          <a:p>
            <a:pPr indent="-355600" lvl="1" marL="9144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2627E"/>
              </a:buClr>
              <a:buSzPts val="2000"/>
              <a:buChar char="•"/>
            </a:pPr>
            <a:r>
              <a:rPr lang="en-US" sz="1800">
                <a:solidFill>
                  <a:srgbClr val="B9CCCF"/>
                </a:solidFill>
                <a:highlight>
                  <a:srgbClr val="323232"/>
                </a:highlight>
                <a:latin typeface="Courier New"/>
                <a:ea typeface="Courier New"/>
                <a:cs typeface="Courier New"/>
                <a:sym typeface="Courier New"/>
              </a:rPr>
              <a:t>NaN</a:t>
            </a:r>
            <a:endParaRPr sz="2000">
              <a:solidFill>
                <a:srgbClr val="22627E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000">
              <a:solidFill>
                <a:srgbClr val="22627E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000">
              <a:solidFill>
                <a:srgbClr val="22627E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000">
              <a:solidFill>
                <a:srgbClr val="22627E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200">
              <a:solidFill>
                <a:srgbClr val="22627E"/>
              </a:solidFill>
            </a:endParaRP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b="1" i="0" lang="en-US" sz="2800" u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,</a:t>
            </a:r>
            <a:endParaRPr/>
          </a:p>
        </p:txBody>
      </p:sp>
      <p:sp>
        <p:nvSpPr>
          <p:cNvPr id="208" name="Google Shape;208;p22"/>
          <p:cNvSpPr txBox="1"/>
          <p:nvPr/>
        </p:nvSpPr>
        <p:spPr>
          <a:xfrm>
            <a:off x="0" y="307975"/>
            <a:ext cx="6654300" cy="693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415B"/>
              </a:buClr>
              <a:buSzPts val="2400"/>
              <a:buFont typeface="Roboto"/>
              <a:buNone/>
            </a:pPr>
            <a:r>
              <a:rPr b="1" lang="en-US" sz="2700">
                <a:solidFill>
                  <a:srgbClr val="01415B"/>
                </a:solidFill>
                <a:latin typeface="Roboto"/>
                <a:ea typeface="Roboto"/>
                <a:cs typeface="Roboto"/>
                <a:sym typeface="Roboto"/>
              </a:rPr>
              <a:t>Tipos de datos</a:t>
            </a:r>
            <a:endParaRPr b="0" i="0" sz="2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9" name="Google Shape;209;p22"/>
          <p:cNvGrpSpPr/>
          <p:nvPr/>
        </p:nvGrpSpPr>
        <p:grpSpPr>
          <a:xfrm>
            <a:off x="9393242" y="6129638"/>
            <a:ext cx="2471796" cy="338159"/>
            <a:chOff x="270050" y="6325600"/>
            <a:chExt cx="3464325" cy="453600"/>
          </a:xfrm>
        </p:grpSpPr>
        <p:sp>
          <p:nvSpPr>
            <p:cNvPr id="210" name="Google Shape;210;p22"/>
            <p:cNvSpPr/>
            <p:nvPr/>
          </p:nvSpPr>
          <p:spPr>
            <a:xfrm>
              <a:off x="270050" y="6325600"/>
              <a:ext cx="3250725" cy="453600"/>
            </a:xfrm>
            <a:custGeom>
              <a:rect b="b" l="l" r="r" t="t"/>
              <a:pathLst>
                <a:path extrusionOk="0" h="453600" w="3250725">
                  <a:moveTo>
                    <a:pt x="226800" y="0"/>
                  </a:moveTo>
                  <a:lnTo>
                    <a:pt x="3023925" y="0"/>
                  </a:lnTo>
                  <a:cubicBezTo>
                    <a:pt x="3149183" y="0"/>
                    <a:pt x="3250725" y="101542"/>
                    <a:pt x="3250725" y="226800"/>
                  </a:cubicBezTo>
                  <a:lnTo>
                    <a:pt x="3250725" y="226800"/>
                  </a:lnTo>
                  <a:cubicBezTo>
                    <a:pt x="3250725" y="352058"/>
                    <a:pt x="3149183" y="453600"/>
                    <a:pt x="3023925" y="453600"/>
                  </a:cubicBezTo>
                  <a:lnTo>
                    <a:pt x="226800" y="453600"/>
                  </a:lnTo>
                  <a:cubicBezTo>
                    <a:pt x="101542" y="453600"/>
                    <a:pt x="0" y="352058"/>
                    <a:pt x="0" y="226800"/>
                  </a:cubicBezTo>
                  <a:lnTo>
                    <a:pt x="0" y="226800"/>
                  </a:lnTo>
                  <a:cubicBezTo>
                    <a:pt x="0" y="101542"/>
                    <a:pt x="101542" y="0"/>
                    <a:pt x="22680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3298B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" name="Google Shape;211;p22"/>
            <p:cNvSpPr/>
            <p:nvPr/>
          </p:nvSpPr>
          <p:spPr>
            <a:xfrm>
              <a:off x="339024" y="6366061"/>
              <a:ext cx="3132801" cy="366288"/>
            </a:xfrm>
            <a:custGeom>
              <a:rect b="b" l="l" r="r" t="t"/>
              <a:pathLst>
                <a:path extrusionOk="0" h="366288" w="3132801">
                  <a:moveTo>
                    <a:pt x="183144" y="0"/>
                  </a:moveTo>
                  <a:lnTo>
                    <a:pt x="2949657" y="0"/>
                  </a:lnTo>
                  <a:cubicBezTo>
                    <a:pt x="3050805" y="0"/>
                    <a:pt x="3132801" y="81996"/>
                    <a:pt x="3132801" y="183144"/>
                  </a:cubicBezTo>
                  <a:lnTo>
                    <a:pt x="3132801" y="183144"/>
                  </a:lnTo>
                  <a:cubicBezTo>
                    <a:pt x="3132801" y="284292"/>
                    <a:pt x="3050805" y="366288"/>
                    <a:pt x="2949657" y="366288"/>
                  </a:cubicBezTo>
                  <a:lnTo>
                    <a:pt x="183144" y="366288"/>
                  </a:lnTo>
                  <a:cubicBezTo>
                    <a:pt x="81996" y="366288"/>
                    <a:pt x="0" y="284292"/>
                    <a:pt x="0" y="183144"/>
                  </a:cubicBezTo>
                  <a:lnTo>
                    <a:pt x="0" y="183144"/>
                  </a:lnTo>
                  <a:cubicBezTo>
                    <a:pt x="0" y="81996"/>
                    <a:pt x="81996" y="0"/>
                    <a:pt x="183144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3298B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" name="Google Shape;212;p22"/>
            <p:cNvSpPr/>
            <p:nvPr/>
          </p:nvSpPr>
          <p:spPr>
            <a:xfrm>
              <a:off x="3293975" y="6334125"/>
              <a:ext cx="440400" cy="4404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rgbClr val="3298B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" name="Google Shape;213;p22"/>
            <p:cNvSpPr/>
            <p:nvPr/>
          </p:nvSpPr>
          <p:spPr>
            <a:xfrm>
              <a:off x="3331025" y="6371175"/>
              <a:ext cx="366300" cy="366300"/>
            </a:xfrm>
            <a:prstGeom prst="ellipse">
              <a:avLst/>
            </a:prstGeom>
            <a:solidFill>
              <a:srgbClr val="3298B3"/>
            </a:solidFill>
            <a:ln cap="flat" cmpd="sng" w="9525">
              <a:solidFill>
                <a:srgbClr val="3298B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4" name="Google Shape;214;p22"/>
          <p:cNvSpPr txBox="1"/>
          <p:nvPr/>
        </p:nvSpPr>
        <p:spPr>
          <a:xfrm>
            <a:off x="9085262" y="6178550"/>
            <a:ext cx="2932200" cy="25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627E"/>
              </a:buClr>
              <a:buSzPts val="1200"/>
              <a:buFont typeface="Roboto"/>
              <a:buNone/>
            </a:pPr>
            <a:r>
              <a:rPr b="1" i="0" lang="en-US" sz="1200" u="none" cap="none" strike="noStrike">
                <a:solidFill>
                  <a:srgbClr val="22627E"/>
                </a:solidFill>
                <a:latin typeface="Roboto"/>
                <a:ea typeface="Roboto"/>
                <a:cs typeface="Roboto"/>
                <a:sym typeface="Roboto"/>
              </a:rPr>
              <a:t>www.ebiseducation.com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5" name="Google Shape;215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82400" y="6169025"/>
            <a:ext cx="255587" cy="2555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4550" y="812550"/>
            <a:ext cx="5232901" cy="5232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3"/>
          <p:cNvSpPr txBox="1"/>
          <p:nvPr>
            <p:ph idx="1" type="body"/>
          </p:nvPr>
        </p:nvSpPr>
        <p:spPr>
          <a:xfrm>
            <a:off x="628725" y="1388775"/>
            <a:ext cx="5982900" cy="503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US" sz="2700">
                <a:solidFill>
                  <a:srgbClr val="22627E"/>
                </a:solidFill>
              </a:rPr>
              <a:t>Nativos</a:t>
            </a:r>
            <a:endParaRPr sz="2700"/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b="1" lang="en-US" sz="2300">
                <a:solidFill>
                  <a:srgbClr val="22627E"/>
                </a:solidFill>
              </a:rPr>
              <a:t>Nulo e indefinido</a:t>
            </a:r>
            <a:endParaRPr sz="2000">
              <a:solidFill>
                <a:srgbClr val="22627E"/>
              </a:solidFill>
            </a:endParaRPr>
          </a:p>
          <a:p>
            <a:pPr indent="-2159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2627E"/>
              </a:buClr>
              <a:buSzPts val="2000"/>
              <a:buChar char="•"/>
            </a:pPr>
            <a:r>
              <a:rPr lang="en-US" sz="1800">
                <a:solidFill>
                  <a:srgbClr val="B9CCCF"/>
                </a:solidFill>
                <a:highlight>
                  <a:srgbClr val="323232"/>
                </a:highlight>
                <a:latin typeface="Courier New"/>
                <a:ea typeface="Courier New"/>
                <a:cs typeface="Courier New"/>
                <a:sym typeface="Courier New"/>
              </a:rPr>
              <a:t>null</a:t>
            </a:r>
            <a:r>
              <a:rPr lang="en-US" sz="2000">
                <a:solidFill>
                  <a:srgbClr val="22627E"/>
                </a:solidFill>
              </a:rPr>
              <a:t>: es un valor nulo</a:t>
            </a:r>
            <a:endParaRPr sz="2000">
              <a:solidFill>
                <a:srgbClr val="22627E"/>
              </a:solidFill>
            </a:endParaRPr>
          </a:p>
          <a:p>
            <a:pPr indent="-355600" lvl="1" marL="9144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2627E"/>
              </a:buClr>
              <a:buSzPts val="2000"/>
              <a:buChar char="•"/>
            </a:pPr>
            <a:r>
              <a:rPr lang="en-US" sz="2000">
                <a:solidFill>
                  <a:srgbClr val="22627E"/>
                </a:solidFill>
              </a:rPr>
              <a:t>La variable está declarada e inicializada pero contiene un valor nulo.</a:t>
            </a:r>
            <a:endParaRPr sz="2000">
              <a:solidFill>
                <a:srgbClr val="22627E"/>
              </a:solidFill>
            </a:endParaRPr>
          </a:p>
          <a:p>
            <a:pPr indent="-2159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2627E"/>
              </a:buClr>
              <a:buSzPts val="2000"/>
              <a:buChar char="•"/>
            </a:pPr>
            <a:r>
              <a:rPr lang="en-US" sz="1800">
                <a:solidFill>
                  <a:srgbClr val="B9CCCF"/>
                </a:solidFill>
                <a:highlight>
                  <a:srgbClr val="323232"/>
                </a:highlight>
                <a:latin typeface="Courier New"/>
                <a:ea typeface="Courier New"/>
                <a:cs typeface="Courier New"/>
                <a:sym typeface="Courier New"/>
              </a:rPr>
              <a:t>undefined</a:t>
            </a:r>
            <a:r>
              <a:rPr lang="en-US" sz="2000">
                <a:solidFill>
                  <a:srgbClr val="22627E"/>
                </a:solidFill>
              </a:rPr>
              <a:t>: no tiene ningún valor</a:t>
            </a:r>
            <a:endParaRPr sz="2000">
              <a:solidFill>
                <a:srgbClr val="22627E"/>
              </a:solidFill>
            </a:endParaRPr>
          </a:p>
          <a:p>
            <a:pPr indent="-355600" lvl="1" marL="9144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2627E"/>
              </a:buClr>
              <a:buSzPts val="2000"/>
              <a:buChar char="•"/>
            </a:pPr>
            <a:r>
              <a:rPr lang="en-US" sz="2000">
                <a:solidFill>
                  <a:srgbClr val="22627E"/>
                </a:solidFill>
              </a:rPr>
              <a:t>La variable está declarada pero no inicializada y por lo tanto tiene un valor indefinido.</a:t>
            </a:r>
            <a:endParaRPr sz="2000">
              <a:solidFill>
                <a:srgbClr val="22627E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000">
              <a:solidFill>
                <a:srgbClr val="22627E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000">
              <a:solidFill>
                <a:srgbClr val="22627E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000">
              <a:solidFill>
                <a:srgbClr val="22627E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200">
              <a:solidFill>
                <a:srgbClr val="22627E"/>
              </a:solidFill>
            </a:endParaRP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b="1" i="0" lang="en-US" sz="2800" u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,</a:t>
            </a:r>
            <a:endParaRPr/>
          </a:p>
        </p:txBody>
      </p:sp>
      <p:sp>
        <p:nvSpPr>
          <p:cNvPr id="222" name="Google Shape;222;p23"/>
          <p:cNvSpPr txBox="1"/>
          <p:nvPr/>
        </p:nvSpPr>
        <p:spPr>
          <a:xfrm>
            <a:off x="0" y="307975"/>
            <a:ext cx="6654300" cy="693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415B"/>
              </a:buClr>
              <a:buSzPts val="2400"/>
              <a:buFont typeface="Roboto"/>
              <a:buNone/>
            </a:pPr>
            <a:r>
              <a:rPr b="1" lang="en-US" sz="2700">
                <a:solidFill>
                  <a:srgbClr val="01415B"/>
                </a:solidFill>
                <a:latin typeface="Roboto"/>
                <a:ea typeface="Roboto"/>
                <a:cs typeface="Roboto"/>
                <a:sym typeface="Roboto"/>
              </a:rPr>
              <a:t>Tipos de datos</a:t>
            </a:r>
            <a:endParaRPr b="0" i="0" sz="2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3" name="Google Shape;223;p23"/>
          <p:cNvGrpSpPr/>
          <p:nvPr/>
        </p:nvGrpSpPr>
        <p:grpSpPr>
          <a:xfrm>
            <a:off x="9393242" y="6129638"/>
            <a:ext cx="2471796" cy="338159"/>
            <a:chOff x="270050" y="6325600"/>
            <a:chExt cx="3464325" cy="453600"/>
          </a:xfrm>
        </p:grpSpPr>
        <p:sp>
          <p:nvSpPr>
            <p:cNvPr id="224" name="Google Shape;224;p23"/>
            <p:cNvSpPr/>
            <p:nvPr/>
          </p:nvSpPr>
          <p:spPr>
            <a:xfrm>
              <a:off x="270050" y="6325600"/>
              <a:ext cx="3250725" cy="453600"/>
            </a:xfrm>
            <a:custGeom>
              <a:rect b="b" l="l" r="r" t="t"/>
              <a:pathLst>
                <a:path extrusionOk="0" h="453600" w="3250725">
                  <a:moveTo>
                    <a:pt x="226800" y="0"/>
                  </a:moveTo>
                  <a:lnTo>
                    <a:pt x="3023925" y="0"/>
                  </a:lnTo>
                  <a:cubicBezTo>
                    <a:pt x="3149183" y="0"/>
                    <a:pt x="3250725" y="101542"/>
                    <a:pt x="3250725" y="226800"/>
                  </a:cubicBezTo>
                  <a:lnTo>
                    <a:pt x="3250725" y="226800"/>
                  </a:lnTo>
                  <a:cubicBezTo>
                    <a:pt x="3250725" y="352058"/>
                    <a:pt x="3149183" y="453600"/>
                    <a:pt x="3023925" y="453600"/>
                  </a:cubicBezTo>
                  <a:lnTo>
                    <a:pt x="226800" y="453600"/>
                  </a:lnTo>
                  <a:cubicBezTo>
                    <a:pt x="101542" y="453600"/>
                    <a:pt x="0" y="352058"/>
                    <a:pt x="0" y="226800"/>
                  </a:cubicBezTo>
                  <a:lnTo>
                    <a:pt x="0" y="226800"/>
                  </a:lnTo>
                  <a:cubicBezTo>
                    <a:pt x="0" y="101542"/>
                    <a:pt x="101542" y="0"/>
                    <a:pt x="22680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3298B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" name="Google Shape;225;p23"/>
            <p:cNvSpPr/>
            <p:nvPr/>
          </p:nvSpPr>
          <p:spPr>
            <a:xfrm>
              <a:off x="339024" y="6366061"/>
              <a:ext cx="3132801" cy="366288"/>
            </a:xfrm>
            <a:custGeom>
              <a:rect b="b" l="l" r="r" t="t"/>
              <a:pathLst>
                <a:path extrusionOk="0" h="366288" w="3132801">
                  <a:moveTo>
                    <a:pt x="183144" y="0"/>
                  </a:moveTo>
                  <a:lnTo>
                    <a:pt x="2949657" y="0"/>
                  </a:lnTo>
                  <a:cubicBezTo>
                    <a:pt x="3050805" y="0"/>
                    <a:pt x="3132801" y="81996"/>
                    <a:pt x="3132801" y="183144"/>
                  </a:cubicBezTo>
                  <a:lnTo>
                    <a:pt x="3132801" y="183144"/>
                  </a:lnTo>
                  <a:cubicBezTo>
                    <a:pt x="3132801" y="284292"/>
                    <a:pt x="3050805" y="366288"/>
                    <a:pt x="2949657" y="366288"/>
                  </a:cubicBezTo>
                  <a:lnTo>
                    <a:pt x="183144" y="366288"/>
                  </a:lnTo>
                  <a:cubicBezTo>
                    <a:pt x="81996" y="366288"/>
                    <a:pt x="0" y="284292"/>
                    <a:pt x="0" y="183144"/>
                  </a:cubicBezTo>
                  <a:lnTo>
                    <a:pt x="0" y="183144"/>
                  </a:lnTo>
                  <a:cubicBezTo>
                    <a:pt x="0" y="81996"/>
                    <a:pt x="81996" y="0"/>
                    <a:pt x="183144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3298B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" name="Google Shape;226;p23"/>
            <p:cNvSpPr/>
            <p:nvPr/>
          </p:nvSpPr>
          <p:spPr>
            <a:xfrm>
              <a:off x="3293975" y="6334125"/>
              <a:ext cx="440400" cy="4404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rgbClr val="3298B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" name="Google Shape;227;p23"/>
            <p:cNvSpPr/>
            <p:nvPr/>
          </p:nvSpPr>
          <p:spPr>
            <a:xfrm>
              <a:off x="3331025" y="6371175"/>
              <a:ext cx="366300" cy="366300"/>
            </a:xfrm>
            <a:prstGeom prst="ellipse">
              <a:avLst/>
            </a:prstGeom>
            <a:solidFill>
              <a:srgbClr val="3298B3"/>
            </a:solidFill>
            <a:ln cap="flat" cmpd="sng" w="9525">
              <a:solidFill>
                <a:srgbClr val="3298B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8" name="Google Shape;228;p23"/>
          <p:cNvSpPr txBox="1"/>
          <p:nvPr/>
        </p:nvSpPr>
        <p:spPr>
          <a:xfrm>
            <a:off x="9085262" y="6178550"/>
            <a:ext cx="2932200" cy="25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627E"/>
              </a:buClr>
              <a:buSzPts val="1200"/>
              <a:buFont typeface="Roboto"/>
              <a:buNone/>
            </a:pPr>
            <a:r>
              <a:rPr b="1" i="0" lang="en-US" sz="1200" u="none" cap="none" strike="noStrike">
                <a:solidFill>
                  <a:srgbClr val="22627E"/>
                </a:solidFill>
                <a:latin typeface="Roboto"/>
                <a:ea typeface="Roboto"/>
                <a:cs typeface="Roboto"/>
                <a:sym typeface="Roboto"/>
              </a:rPr>
              <a:t>www.ebiseducation.com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9" name="Google Shape;229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82400" y="6169025"/>
            <a:ext cx="255587" cy="2555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41875" y="1839975"/>
            <a:ext cx="5275575" cy="31780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4"/>
          <p:cNvSpPr txBox="1"/>
          <p:nvPr>
            <p:ph idx="1" type="body"/>
          </p:nvPr>
        </p:nvSpPr>
        <p:spPr>
          <a:xfrm>
            <a:off x="628725" y="1388775"/>
            <a:ext cx="5982900" cy="503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US" sz="2700">
                <a:solidFill>
                  <a:srgbClr val="22627E"/>
                </a:solidFill>
              </a:rPr>
              <a:t>Complejos</a:t>
            </a:r>
            <a:endParaRPr sz="2700"/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b="1" lang="en-US" sz="2300">
                <a:solidFill>
                  <a:srgbClr val="22627E"/>
                </a:solidFill>
              </a:rPr>
              <a:t>Objeto</a:t>
            </a:r>
            <a:endParaRPr sz="2000">
              <a:solidFill>
                <a:srgbClr val="22627E"/>
              </a:solidFill>
            </a:endParaRPr>
          </a:p>
          <a:p>
            <a:pPr indent="-2159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2627E"/>
              </a:buClr>
              <a:buSzPts val="2000"/>
              <a:buChar char="•"/>
            </a:pPr>
            <a:r>
              <a:rPr lang="en-US" sz="2000">
                <a:solidFill>
                  <a:srgbClr val="22627E"/>
                </a:solidFill>
              </a:rPr>
              <a:t>Colecciones de propiedades y métodos</a:t>
            </a:r>
            <a:endParaRPr sz="2000">
              <a:solidFill>
                <a:srgbClr val="22627E"/>
              </a:solidFill>
            </a:endParaRPr>
          </a:p>
          <a:p>
            <a:pPr indent="-2159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2627E"/>
              </a:buClr>
              <a:buSzPts val="2000"/>
              <a:buChar char="•"/>
            </a:pPr>
            <a:r>
              <a:rPr lang="en-US" sz="2000">
                <a:solidFill>
                  <a:srgbClr val="22627E"/>
                </a:solidFill>
              </a:rPr>
              <a:t>Se crean utilizando llaves, </a:t>
            </a:r>
            <a:r>
              <a:rPr lang="en-US" sz="1800">
                <a:solidFill>
                  <a:srgbClr val="B9CCCF"/>
                </a:solidFill>
                <a:highlight>
                  <a:srgbClr val="323232"/>
                </a:highlight>
                <a:latin typeface="Courier New"/>
                <a:ea typeface="Courier New"/>
                <a:cs typeface="Courier New"/>
                <a:sym typeface="Courier New"/>
              </a:rPr>
              <a:t>{}</a:t>
            </a:r>
            <a:r>
              <a:rPr lang="en-US" sz="2000">
                <a:solidFill>
                  <a:srgbClr val="22627E"/>
                </a:solidFill>
              </a:rPr>
              <a:t>, </a:t>
            </a:r>
            <a:r>
              <a:rPr lang="en-US" sz="2000">
                <a:solidFill>
                  <a:srgbClr val="22627E"/>
                </a:solidFill>
              </a:rPr>
              <a:t> para definir su bloque</a:t>
            </a:r>
            <a:endParaRPr sz="2000">
              <a:solidFill>
                <a:srgbClr val="22627E"/>
              </a:solidFill>
            </a:endParaRPr>
          </a:p>
          <a:p>
            <a:pPr indent="-2159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2627E"/>
              </a:buClr>
              <a:buSzPts val="2000"/>
              <a:buChar char="•"/>
            </a:pPr>
            <a:r>
              <a:rPr lang="en-US" sz="2000">
                <a:solidFill>
                  <a:srgbClr val="22627E"/>
                </a:solidFill>
              </a:rPr>
              <a:t>Sistema </a:t>
            </a:r>
            <a:r>
              <a:rPr b="1" lang="en-US" sz="2000">
                <a:solidFill>
                  <a:srgbClr val="22627E"/>
                </a:solidFill>
              </a:rPr>
              <a:t>clave:valor</a:t>
            </a:r>
            <a:endParaRPr b="1" sz="2000">
              <a:solidFill>
                <a:srgbClr val="22627E"/>
              </a:solidFill>
            </a:endParaRPr>
          </a:p>
          <a:p>
            <a:pPr indent="-2159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2627E"/>
              </a:buClr>
              <a:buSzPts val="2000"/>
              <a:buChar char="•"/>
            </a:pPr>
            <a:r>
              <a:rPr lang="en-US" sz="2000">
                <a:solidFill>
                  <a:srgbClr val="22627E"/>
                </a:solidFill>
              </a:rPr>
              <a:t>Pueden contener cualquier otro tipo de dato</a:t>
            </a:r>
            <a:endParaRPr sz="2000">
              <a:solidFill>
                <a:srgbClr val="22627E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000">
              <a:solidFill>
                <a:srgbClr val="22627E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000">
              <a:solidFill>
                <a:srgbClr val="22627E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000">
              <a:solidFill>
                <a:srgbClr val="22627E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200">
              <a:solidFill>
                <a:srgbClr val="22627E"/>
              </a:solidFill>
            </a:endParaRP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b="1" i="0" lang="en-US" sz="2800" u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,</a:t>
            </a:r>
            <a:endParaRPr/>
          </a:p>
        </p:txBody>
      </p:sp>
      <p:sp>
        <p:nvSpPr>
          <p:cNvPr id="236" name="Google Shape;236;p24"/>
          <p:cNvSpPr txBox="1"/>
          <p:nvPr/>
        </p:nvSpPr>
        <p:spPr>
          <a:xfrm>
            <a:off x="0" y="307975"/>
            <a:ext cx="6654300" cy="693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415B"/>
              </a:buClr>
              <a:buSzPts val="2400"/>
              <a:buFont typeface="Roboto"/>
              <a:buNone/>
            </a:pPr>
            <a:r>
              <a:rPr b="1" lang="en-US" sz="2700">
                <a:solidFill>
                  <a:srgbClr val="01415B"/>
                </a:solidFill>
                <a:latin typeface="Roboto"/>
                <a:ea typeface="Roboto"/>
                <a:cs typeface="Roboto"/>
                <a:sym typeface="Roboto"/>
              </a:rPr>
              <a:t>Tipos de datos</a:t>
            </a:r>
            <a:endParaRPr b="0" i="0" sz="2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37" name="Google Shape;237;p24"/>
          <p:cNvGrpSpPr/>
          <p:nvPr/>
        </p:nvGrpSpPr>
        <p:grpSpPr>
          <a:xfrm>
            <a:off x="9393242" y="6129638"/>
            <a:ext cx="2471796" cy="338159"/>
            <a:chOff x="270050" y="6325600"/>
            <a:chExt cx="3464325" cy="453600"/>
          </a:xfrm>
        </p:grpSpPr>
        <p:sp>
          <p:nvSpPr>
            <p:cNvPr id="238" name="Google Shape;238;p24"/>
            <p:cNvSpPr/>
            <p:nvPr/>
          </p:nvSpPr>
          <p:spPr>
            <a:xfrm>
              <a:off x="270050" y="6325600"/>
              <a:ext cx="3250725" cy="453600"/>
            </a:xfrm>
            <a:custGeom>
              <a:rect b="b" l="l" r="r" t="t"/>
              <a:pathLst>
                <a:path extrusionOk="0" h="453600" w="3250725">
                  <a:moveTo>
                    <a:pt x="226800" y="0"/>
                  </a:moveTo>
                  <a:lnTo>
                    <a:pt x="3023925" y="0"/>
                  </a:lnTo>
                  <a:cubicBezTo>
                    <a:pt x="3149183" y="0"/>
                    <a:pt x="3250725" y="101542"/>
                    <a:pt x="3250725" y="226800"/>
                  </a:cubicBezTo>
                  <a:lnTo>
                    <a:pt x="3250725" y="226800"/>
                  </a:lnTo>
                  <a:cubicBezTo>
                    <a:pt x="3250725" y="352058"/>
                    <a:pt x="3149183" y="453600"/>
                    <a:pt x="3023925" y="453600"/>
                  </a:cubicBezTo>
                  <a:lnTo>
                    <a:pt x="226800" y="453600"/>
                  </a:lnTo>
                  <a:cubicBezTo>
                    <a:pt x="101542" y="453600"/>
                    <a:pt x="0" y="352058"/>
                    <a:pt x="0" y="226800"/>
                  </a:cubicBezTo>
                  <a:lnTo>
                    <a:pt x="0" y="226800"/>
                  </a:lnTo>
                  <a:cubicBezTo>
                    <a:pt x="0" y="101542"/>
                    <a:pt x="101542" y="0"/>
                    <a:pt x="22680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3298B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" name="Google Shape;239;p24"/>
            <p:cNvSpPr/>
            <p:nvPr/>
          </p:nvSpPr>
          <p:spPr>
            <a:xfrm>
              <a:off x="339024" y="6366061"/>
              <a:ext cx="3132801" cy="366288"/>
            </a:xfrm>
            <a:custGeom>
              <a:rect b="b" l="l" r="r" t="t"/>
              <a:pathLst>
                <a:path extrusionOk="0" h="366288" w="3132801">
                  <a:moveTo>
                    <a:pt x="183144" y="0"/>
                  </a:moveTo>
                  <a:lnTo>
                    <a:pt x="2949657" y="0"/>
                  </a:lnTo>
                  <a:cubicBezTo>
                    <a:pt x="3050805" y="0"/>
                    <a:pt x="3132801" y="81996"/>
                    <a:pt x="3132801" y="183144"/>
                  </a:cubicBezTo>
                  <a:lnTo>
                    <a:pt x="3132801" y="183144"/>
                  </a:lnTo>
                  <a:cubicBezTo>
                    <a:pt x="3132801" y="284292"/>
                    <a:pt x="3050805" y="366288"/>
                    <a:pt x="2949657" y="366288"/>
                  </a:cubicBezTo>
                  <a:lnTo>
                    <a:pt x="183144" y="366288"/>
                  </a:lnTo>
                  <a:cubicBezTo>
                    <a:pt x="81996" y="366288"/>
                    <a:pt x="0" y="284292"/>
                    <a:pt x="0" y="183144"/>
                  </a:cubicBezTo>
                  <a:lnTo>
                    <a:pt x="0" y="183144"/>
                  </a:lnTo>
                  <a:cubicBezTo>
                    <a:pt x="0" y="81996"/>
                    <a:pt x="81996" y="0"/>
                    <a:pt x="183144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3298B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" name="Google Shape;240;p24"/>
            <p:cNvSpPr/>
            <p:nvPr/>
          </p:nvSpPr>
          <p:spPr>
            <a:xfrm>
              <a:off x="3293975" y="6334125"/>
              <a:ext cx="440400" cy="4404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rgbClr val="3298B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" name="Google Shape;241;p24"/>
            <p:cNvSpPr/>
            <p:nvPr/>
          </p:nvSpPr>
          <p:spPr>
            <a:xfrm>
              <a:off x="3331025" y="6371175"/>
              <a:ext cx="366300" cy="366300"/>
            </a:xfrm>
            <a:prstGeom prst="ellipse">
              <a:avLst/>
            </a:prstGeom>
            <a:solidFill>
              <a:srgbClr val="3298B3"/>
            </a:solidFill>
            <a:ln cap="flat" cmpd="sng" w="9525">
              <a:solidFill>
                <a:srgbClr val="3298B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2" name="Google Shape;242;p24"/>
          <p:cNvSpPr txBox="1"/>
          <p:nvPr/>
        </p:nvSpPr>
        <p:spPr>
          <a:xfrm>
            <a:off x="9085262" y="6178550"/>
            <a:ext cx="2932200" cy="25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627E"/>
              </a:buClr>
              <a:buSzPts val="1200"/>
              <a:buFont typeface="Roboto"/>
              <a:buNone/>
            </a:pPr>
            <a:r>
              <a:rPr b="1" i="0" lang="en-US" sz="1200" u="none" cap="none" strike="noStrike">
                <a:solidFill>
                  <a:srgbClr val="22627E"/>
                </a:solidFill>
                <a:latin typeface="Roboto"/>
                <a:ea typeface="Roboto"/>
                <a:cs typeface="Roboto"/>
                <a:sym typeface="Roboto"/>
              </a:rPr>
              <a:t>www.ebiseducation.com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3" name="Google Shape;243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82400" y="6169025"/>
            <a:ext cx="255587" cy="2555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41875" y="1376562"/>
            <a:ext cx="5275575" cy="41048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5"/>
          <p:cNvSpPr txBox="1"/>
          <p:nvPr>
            <p:ph idx="1" type="body"/>
          </p:nvPr>
        </p:nvSpPr>
        <p:spPr>
          <a:xfrm>
            <a:off x="628725" y="1388775"/>
            <a:ext cx="5982900" cy="503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US" sz="2700">
                <a:solidFill>
                  <a:srgbClr val="22627E"/>
                </a:solidFill>
              </a:rPr>
              <a:t>Complejos</a:t>
            </a:r>
            <a:endParaRPr sz="2700"/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b="1" lang="en-US" sz="2300">
                <a:solidFill>
                  <a:srgbClr val="22627E"/>
                </a:solidFill>
              </a:rPr>
              <a:t>Array</a:t>
            </a:r>
            <a:endParaRPr sz="2000">
              <a:solidFill>
                <a:srgbClr val="22627E"/>
              </a:solidFill>
            </a:endParaRPr>
          </a:p>
          <a:p>
            <a:pPr indent="-2159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2627E"/>
              </a:buClr>
              <a:buSzPts val="2000"/>
              <a:buChar char="•"/>
            </a:pPr>
            <a:r>
              <a:rPr lang="en-US" sz="2000">
                <a:solidFill>
                  <a:srgbClr val="22627E"/>
                </a:solidFill>
              </a:rPr>
              <a:t>Lista ordenada de valores</a:t>
            </a:r>
            <a:endParaRPr sz="2000">
              <a:solidFill>
                <a:srgbClr val="22627E"/>
              </a:solidFill>
            </a:endParaRPr>
          </a:p>
          <a:p>
            <a:pPr indent="-2159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2627E"/>
              </a:buClr>
              <a:buSzPts val="2000"/>
              <a:buChar char="•"/>
            </a:pPr>
            <a:r>
              <a:rPr lang="en-US" sz="2000">
                <a:solidFill>
                  <a:srgbClr val="22627E"/>
                </a:solidFill>
              </a:rPr>
              <a:t>Se crean utilizando corchetes, </a:t>
            </a:r>
            <a:r>
              <a:rPr lang="en-US" sz="1800">
                <a:solidFill>
                  <a:srgbClr val="B9CCCF"/>
                </a:solidFill>
                <a:highlight>
                  <a:srgbClr val="323232"/>
                </a:highlight>
                <a:latin typeface="Courier New"/>
                <a:ea typeface="Courier New"/>
                <a:cs typeface="Courier New"/>
                <a:sym typeface="Courier New"/>
              </a:rPr>
              <a:t>[]</a:t>
            </a:r>
            <a:r>
              <a:rPr lang="en-US" sz="2000">
                <a:solidFill>
                  <a:srgbClr val="22627E"/>
                </a:solidFill>
              </a:rPr>
              <a:t>,  para delimitar la colección</a:t>
            </a:r>
            <a:endParaRPr b="1" sz="2000">
              <a:solidFill>
                <a:srgbClr val="22627E"/>
              </a:solidFill>
            </a:endParaRPr>
          </a:p>
          <a:p>
            <a:pPr indent="-2159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2627E"/>
              </a:buClr>
              <a:buSzPts val="2000"/>
              <a:buChar char="•"/>
            </a:pPr>
            <a:r>
              <a:rPr lang="en-US" sz="2000">
                <a:solidFill>
                  <a:srgbClr val="22627E"/>
                </a:solidFill>
              </a:rPr>
              <a:t>Pueden contener cualquier otro tipo de dato</a:t>
            </a:r>
            <a:endParaRPr sz="2000">
              <a:solidFill>
                <a:srgbClr val="22627E"/>
              </a:solidFill>
            </a:endParaRPr>
          </a:p>
          <a:p>
            <a:pPr indent="-2159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2627E"/>
              </a:buClr>
              <a:buSzPts val="2000"/>
              <a:buChar char="•"/>
            </a:pPr>
            <a:r>
              <a:rPr lang="en-US" sz="2000">
                <a:solidFill>
                  <a:srgbClr val="22627E"/>
                </a:solidFill>
              </a:rPr>
              <a:t>Los valores tienen un índice definido por su posición dentro del array.</a:t>
            </a:r>
            <a:endParaRPr sz="2000">
              <a:solidFill>
                <a:srgbClr val="22627E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000">
              <a:solidFill>
                <a:srgbClr val="22627E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000">
              <a:solidFill>
                <a:srgbClr val="22627E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000">
              <a:solidFill>
                <a:srgbClr val="22627E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200">
              <a:solidFill>
                <a:srgbClr val="22627E"/>
              </a:solidFill>
            </a:endParaRP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b="1" i="0" lang="en-US" sz="2800" u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,</a:t>
            </a:r>
            <a:endParaRPr/>
          </a:p>
        </p:txBody>
      </p:sp>
      <p:sp>
        <p:nvSpPr>
          <p:cNvPr id="250" name="Google Shape;250;p25"/>
          <p:cNvSpPr txBox="1"/>
          <p:nvPr/>
        </p:nvSpPr>
        <p:spPr>
          <a:xfrm>
            <a:off x="0" y="307975"/>
            <a:ext cx="6654300" cy="693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415B"/>
              </a:buClr>
              <a:buSzPts val="2400"/>
              <a:buFont typeface="Roboto"/>
              <a:buNone/>
            </a:pPr>
            <a:r>
              <a:rPr b="1" lang="en-US" sz="2700">
                <a:solidFill>
                  <a:srgbClr val="01415B"/>
                </a:solidFill>
                <a:latin typeface="Roboto"/>
                <a:ea typeface="Roboto"/>
                <a:cs typeface="Roboto"/>
                <a:sym typeface="Roboto"/>
              </a:rPr>
              <a:t>Tipos de datos</a:t>
            </a:r>
            <a:endParaRPr b="0" i="0" sz="2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1" name="Google Shape;251;p25"/>
          <p:cNvGrpSpPr/>
          <p:nvPr/>
        </p:nvGrpSpPr>
        <p:grpSpPr>
          <a:xfrm>
            <a:off x="9393242" y="6129638"/>
            <a:ext cx="2471796" cy="338159"/>
            <a:chOff x="270050" y="6325600"/>
            <a:chExt cx="3464325" cy="453600"/>
          </a:xfrm>
        </p:grpSpPr>
        <p:sp>
          <p:nvSpPr>
            <p:cNvPr id="252" name="Google Shape;252;p25"/>
            <p:cNvSpPr/>
            <p:nvPr/>
          </p:nvSpPr>
          <p:spPr>
            <a:xfrm>
              <a:off x="270050" y="6325600"/>
              <a:ext cx="3250725" cy="453600"/>
            </a:xfrm>
            <a:custGeom>
              <a:rect b="b" l="l" r="r" t="t"/>
              <a:pathLst>
                <a:path extrusionOk="0" h="453600" w="3250725">
                  <a:moveTo>
                    <a:pt x="226800" y="0"/>
                  </a:moveTo>
                  <a:lnTo>
                    <a:pt x="3023925" y="0"/>
                  </a:lnTo>
                  <a:cubicBezTo>
                    <a:pt x="3149183" y="0"/>
                    <a:pt x="3250725" y="101542"/>
                    <a:pt x="3250725" y="226800"/>
                  </a:cubicBezTo>
                  <a:lnTo>
                    <a:pt x="3250725" y="226800"/>
                  </a:lnTo>
                  <a:cubicBezTo>
                    <a:pt x="3250725" y="352058"/>
                    <a:pt x="3149183" y="453600"/>
                    <a:pt x="3023925" y="453600"/>
                  </a:cubicBezTo>
                  <a:lnTo>
                    <a:pt x="226800" y="453600"/>
                  </a:lnTo>
                  <a:cubicBezTo>
                    <a:pt x="101542" y="453600"/>
                    <a:pt x="0" y="352058"/>
                    <a:pt x="0" y="226800"/>
                  </a:cubicBezTo>
                  <a:lnTo>
                    <a:pt x="0" y="226800"/>
                  </a:lnTo>
                  <a:cubicBezTo>
                    <a:pt x="0" y="101542"/>
                    <a:pt x="101542" y="0"/>
                    <a:pt x="22680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3298B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" name="Google Shape;253;p25"/>
            <p:cNvSpPr/>
            <p:nvPr/>
          </p:nvSpPr>
          <p:spPr>
            <a:xfrm>
              <a:off x="339024" y="6366061"/>
              <a:ext cx="3132801" cy="366288"/>
            </a:xfrm>
            <a:custGeom>
              <a:rect b="b" l="l" r="r" t="t"/>
              <a:pathLst>
                <a:path extrusionOk="0" h="366288" w="3132801">
                  <a:moveTo>
                    <a:pt x="183144" y="0"/>
                  </a:moveTo>
                  <a:lnTo>
                    <a:pt x="2949657" y="0"/>
                  </a:lnTo>
                  <a:cubicBezTo>
                    <a:pt x="3050805" y="0"/>
                    <a:pt x="3132801" y="81996"/>
                    <a:pt x="3132801" y="183144"/>
                  </a:cubicBezTo>
                  <a:lnTo>
                    <a:pt x="3132801" y="183144"/>
                  </a:lnTo>
                  <a:cubicBezTo>
                    <a:pt x="3132801" y="284292"/>
                    <a:pt x="3050805" y="366288"/>
                    <a:pt x="2949657" y="366288"/>
                  </a:cubicBezTo>
                  <a:lnTo>
                    <a:pt x="183144" y="366288"/>
                  </a:lnTo>
                  <a:cubicBezTo>
                    <a:pt x="81996" y="366288"/>
                    <a:pt x="0" y="284292"/>
                    <a:pt x="0" y="183144"/>
                  </a:cubicBezTo>
                  <a:lnTo>
                    <a:pt x="0" y="183144"/>
                  </a:lnTo>
                  <a:cubicBezTo>
                    <a:pt x="0" y="81996"/>
                    <a:pt x="81996" y="0"/>
                    <a:pt x="183144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3298B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" name="Google Shape;254;p25"/>
            <p:cNvSpPr/>
            <p:nvPr/>
          </p:nvSpPr>
          <p:spPr>
            <a:xfrm>
              <a:off x="3293975" y="6334125"/>
              <a:ext cx="440400" cy="4404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rgbClr val="3298B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" name="Google Shape;255;p25"/>
            <p:cNvSpPr/>
            <p:nvPr/>
          </p:nvSpPr>
          <p:spPr>
            <a:xfrm>
              <a:off x="3331025" y="6371175"/>
              <a:ext cx="366300" cy="366300"/>
            </a:xfrm>
            <a:prstGeom prst="ellipse">
              <a:avLst/>
            </a:prstGeom>
            <a:solidFill>
              <a:srgbClr val="3298B3"/>
            </a:solidFill>
            <a:ln cap="flat" cmpd="sng" w="9525">
              <a:solidFill>
                <a:srgbClr val="3298B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56" name="Google Shape;256;p25"/>
          <p:cNvSpPr txBox="1"/>
          <p:nvPr/>
        </p:nvSpPr>
        <p:spPr>
          <a:xfrm>
            <a:off x="9085262" y="6178550"/>
            <a:ext cx="2932200" cy="25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627E"/>
              </a:buClr>
              <a:buSzPts val="1200"/>
              <a:buFont typeface="Roboto"/>
              <a:buNone/>
            </a:pPr>
            <a:r>
              <a:rPr b="1" i="0" lang="en-US" sz="1200" u="none" cap="none" strike="noStrike">
                <a:solidFill>
                  <a:srgbClr val="22627E"/>
                </a:solidFill>
                <a:latin typeface="Roboto"/>
                <a:ea typeface="Roboto"/>
                <a:cs typeface="Roboto"/>
                <a:sym typeface="Roboto"/>
              </a:rPr>
              <a:t>www.ebiseducation.com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82400" y="6169025"/>
            <a:ext cx="255587" cy="2555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01900" y="2973338"/>
            <a:ext cx="5363149" cy="9113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6"/>
          <p:cNvSpPr txBox="1"/>
          <p:nvPr>
            <p:ph idx="1" type="body"/>
          </p:nvPr>
        </p:nvSpPr>
        <p:spPr>
          <a:xfrm>
            <a:off x="628725" y="1388775"/>
            <a:ext cx="5982900" cy="503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US" sz="2700">
                <a:solidFill>
                  <a:srgbClr val="22627E"/>
                </a:solidFill>
              </a:rPr>
              <a:t>Conversion de tipos</a:t>
            </a:r>
            <a:endParaRPr sz="2700"/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b="1" lang="en-US" sz="2300">
                <a:solidFill>
                  <a:srgbClr val="22627E"/>
                </a:solidFill>
              </a:rPr>
              <a:t>Implícita</a:t>
            </a:r>
            <a:endParaRPr sz="2000">
              <a:solidFill>
                <a:srgbClr val="22627E"/>
              </a:solidFill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22627E"/>
                </a:solidFill>
              </a:rPr>
              <a:t>La conversión implícita (type coercion) ocurre automáticamente al combinar distintos tipos de datos.</a:t>
            </a:r>
            <a:endParaRPr sz="2000">
              <a:solidFill>
                <a:srgbClr val="22627E"/>
              </a:solidFill>
            </a:endParaRPr>
          </a:p>
          <a:p>
            <a:pPr indent="-2159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2627E"/>
              </a:buClr>
              <a:buSzPts val="2000"/>
              <a:buChar char="•"/>
            </a:pPr>
            <a:r>
              <a:rPr lang="en-US" sz="2000">
                <a:solidFill>
                  <a:srgbClr val="22627E"/>
                </a:solidFill>
              </a:rPr>
              <a:t>Ejemplo: </a:t>
            </a:r>
            <a:r>
              <a:rPr lang="en-US" sz="1800">
                <a:solidFill>
                  <a:srgbClr val="B9CCCF"/>
                </a:solidFill>
                <a:highlight>
                  <a:srgbClr val="323232"/>
                </a:highlight>
                <a:latin typeface="Courier New"/>
                <a:ea typeface="Courier New"/>
                <a:cs typeface="Courier New"/>
                <a:sym typeface="Courier New"/>
              </a:rPr>
              <a:t>"5"</a:t>
            </a:r>
            <a:r>
              <a:rPr lang="en-US" sz="2000">
                <a:solidFill>
                  <a:srgbClr val="22627E"/>
                </a:solidFill>
              </a:rPr>
              <a:t> + </a:t>
            </a:r>
            <a:r>
              <a:rPr lang="en-US" sz="1800">
                <a:solidFill>
                  <a:srgbClr val="B9CCCF"/>
                </a:solidFill>
                <a:highlight>
                  <a:srgbClr val="323232"/>
                </a:highlight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en-US" sz="2000">
                <a:solidFill>
                  <a:srgbClr val="22627E"/>
                </a:solidFill>
              </a:rPr>
              <a:t> convierte el </a:t>
            </a:r>
            <a:r>
              <a:rPr lang="en-US" sz="1800">
                <a:solidFill>
                  <a:srgbClr val="B9CCCF"/>
                </a:solidFill>
                <a:highlight>
                  <a:srgbClr val="323232"/>
                </a:highlight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en-US" sz="2000">
                <a:solidFill>
                  <a:srgbClr val="22627E"/>
                </a:solidFill>
              </a:rPr>
              <a:t> a cadena, resultando </a:t>
            </a:r>
            <a:r>
              <a:rPr lang="en-US" sz="1800">
                <a:solidFill>
                  <a:srgbClr val="B9CCCF"/>
                </a:solidFill>
                <a:highlight>
                  <a:srgbClr val="323232"/>
                </a:highlight>
                <a:latin typeface="Courier New"/>
                <a:ea typeface="Courier New"/>
                <a:cs typeface="Courier New"/>
                <a:sym typeface="Courier New"/>
              </a:rPr>
              <a:t>"53"</a:t>
            </a:r>
            <a:r>
              <a:rPr lang="en-US" sz="2000">
                <a:solidFill>
                  <a:srgbClr val="22627E"/>
                </a:solidFill>
              </a:rPr>
              <a:t>.</a:t>
            </a:r>
            <a:endParaRPr sz="2000">
              <a:solidFill>
                <a:srgbClr val="22627E"/>
              </a:solidFill>
            </a:endParaRPr>
          </a:p>
          <a:p>
            <a:pPr indent="-2159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2627E"/>
              </a:buClr>
              <a:buSzPts val="2000"/>
              <a:buChar char="•"/>
            </a:pPr>
            <a:r>
              <a:rPr lang="en-US" sz="2000">
                <a:solidFill>
                  <a:srgbClr val="22627E"/>
                </a:solidFill>
              </a:rPr>
              <a:t>Comparaciones con </a:t>
            </a:r>
            <a:r>
              <a:rPr lang="en-US" sz="1800">
                <a:solidFill>
                  <a:srgbClr val="B9CCCF"/>
                </a:solidFill>
                <a:highlight>
                  <a:srgbClr val="323232"/>
                </a:highlight>
                <a:latin typeface="Courier New"/>
                <a:ea typeface="Courier New"/>
                <a:cs typeface="Courier New"/>
                <a:sym typeface="Courier New"/>
              </a:rPr>
              <a:t>==</a:t>
            </a:r>
            <a:r>
              <a:rPr lang="en-US" sz="2000">
                <a:solidFill>
                  <a:srgbClr val="22627E"/>
                </a:solidFill>
              </a:rPr>
              <a:t> fuerzan la conversión para intentar igualar tipos.</a:t>
            </a:r>
            <a:endParaRPr sz="2000">
              <a:solidFill>
                <a:srgbClr val="22627E"/>
              </a:solidFill>
            </a:endParaRPr>
          </a:p>
          <a:p>
            <a:pPr indent="-2159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2627E"/>
              </a:buClr>
              <a:buSzPts val="2000"/>
              <a:buChar char="•"/>
            </a:pPr>
            <a:r>
              <a:rPr lang="en-US" sz="2000">
                <a:solidFill>
                  <a:srgbClr val="22627E"/>
                </a:solidFill>
              </a:rPr>
              <a:t>Los valores "falsy" (</a:t>
            </a:r>
            <a:r>
              <a:rPr lang="en-US" sz="1800">
                <a:solidFill>
                  <a:srgbClr val="B9CCCF"/>
                </a:solidFill>
                <a:highlight>
                  <a:srgbClr val="323232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-US" sz="2000">
                <a:solidFill>
                  <a:srgbClr val="22627E"/>
                </a:solidFill>
              </a:rPr>
              <a:t>, </a:t>
            </a:r>
            <a:r>
              <a:rPr lang="en-US" sz="1800">
                <a:solidFill>
                  <a:srgbClr val="B9CCCF"/>
                </a:solidFill>
                <a:highlight>
                  <a:srgbClr val="323232"/>
                </a:highlight>
                <a:latin typeface="Courier New"/>
                <a:ea typeface="Courier New"/>
                <a:cs typeface="Courier New"/>
                <a:sym typeface="Courier New"/>
              </a:rPr>
              <a:t>""</a:t>
            </a:r>
            <a:r>
              <a:rPr lang="en-US" sz="2000">
                <a:solidFill>
                  <a:srgbClr val="22627E"/>
                </a:solidFill>
              </a:rPr>
              <a:t>, </a:t>
            </a:r>
            <a:r>
              <a:rPr lang="en-US" sz="1800">
                <a:solidFill>
                  <a:srgbClr val="B9CCCF"/>
                </a:solidFill>
                <a:highlight>
                  <a:srgbClr val="323232"/>
                </a:highlight>
                <a:latin typeface="Courier New"/>
                <a:ea typeface="Courier New"/>
                <a:cs typeface="Courier New"/>
                <a:sym typeface="Courier New"/>
              </a:rPr>
              <a:t>null</a:t>
            </a:r>
            <a:r>
              <a:rPr lang="en-US" sz="2000">
                <a:solidFill>
                  <a:srgbClr val="22627E"/>
                </a:solidFill>
              </a:rPr>
              <a:t>, </a:t>
            </a:r>
            <a:r>
              <a:rPr lang="en-US" sz="1800">
                <a:solidFill>
                  <a:srgbClr val="B9CCCF"/>
                </a:solidFill>
                <a:highlight>
                  <a:srgbClr val="323232"/>
                </a:highlight>
                <a:latin typeface="Courier New"/>
                <a:ea typeface="Courier New"/>
                <a:cs typeface="Courier New"/>
                <a:sym typeface="Courier New"/>
              </a:rPr>
              <a:t>undefined</a:t>
            </a:r>
            <a:r>
              <a:rPr lang="en-US" sz="2000">
                <a:solidFill>
                  <a:srgbClr val="22627E"/>
                </a:solidFill>
              </a:rPr>
              <a:t>, </a:t>
            </a:r>
            <a:r>
              <a:rPr lang="en-US" sz="1800">
                <a:solidFill>
                  <a:srgbClr val="B9CCCF"/>
                </a:solidFill>
                <a:highlight>
                  <a:srgbClr val="323232"/>
                </a:highlight>
                <a:latin typeface="Courier New"/>
                <a:ea typeface="Courier New"/>
                <a:cs typeface="Courier New"/>
                <a:sym typeface="Courier New"/>
              </a:rPr>
              <a:t>NaN</a:t>
            </a:r>
            <a:r>
              <a:rPr lang="en-US" sz="2000">
                <a:solidFill>
                  <a:srgbClr val="22627E"/>
                </a:solidFill>
              </a:rPr>
              <a:t>) se convierten a false en contextos lógicos.</a:t>
            </a:r>
            <a:endParaRPr sz="2000">
              <a:solidFill>
                <a:srgbClr val="22627E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000">
              <a:solidFill>
                <a:srgbClr val="22627E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000">
              <a:solidFill>
                <a:srgbClr val="22627E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000">
              <a:solidFill>
                <a:srgbClr val="22627E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200">
              <a:solidFill>
                <a:srgbClr val="22627E"/>
              </a:solidFill>
            </a:endParaRP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b="1" i="0" lang="en-US" sz="2800" u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,</a:t>
            </a:r>
            <a:endParaRPr/>
          </a:p>
        </p:txBody>
      </p:sp>
      <p:sp>
        <p:nvSpPr>
          <p:cNvPr id="264" name="Google Shape;264;p26"/>
          <p:cNvSpPr txBox="1"/>
          <p:nvPr/>
        </p:nvSpPr>
        <p:spPr>
          <a:xfrm>
            <a:off x="0" y="307975"/>
            <a:ext cx="6654300" cy="693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415B"/>
              </a:buClr>
              <a:buSzPts val="2400"/>
              <a:buFont typeface="Roboto"/>
              <a:buNone/>
            </a:pPr>
            <a:r>
              <a:rPr b="1" lang="en-US" sz="2700">
                <a:solidFill>
                  <a:srgbClr val="01415B"/>
                </a:solidFill>
                <a:latin typeface="Roboto"/>
                <a:ea typeface="Roboto"/>
                <a:cs typeface="Roboto"/>
                <a:sym typeface="Roboto"/>
              </a:rPr>
              <a:t>Tipos de datos</a:t>
            </a:r>
            <a:endParaRPr b="0" i="0" sz="2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65" name="Google Shape;265;p26"/>
          <p:cNvGrpSpPr/>
          <p:nvPr/>
        </p:nvGrpSpPr>
        <p:grpSpPr>
          <a:xfrm>
            <a:off x="9393242" y="6129638"/>
            <a:ext cx="2471796" cy="338159"/>
            <a:chOff x="270050" y="6325600"/>
            <a:chExt cx="3464325" cy="453600"/>
          </a:xfrm>
        </p:grpSpPr>
        <p:sp>
          <p:nvSpPr>
            <p:cNvPr id="266" name="Google Shape;266;p26"/>
            <p:cNvSpPr/>
            <p:nvPr/>
          </p:nvSpPr>
          <p:spPr>
            <a:xfrm>
              <a:off x="270050" y="6325600"/>
              <a:ext cx="3250725" cy="453600"/>
            </a:xfrm>
            <a:custGeom>
              <a:rect b="b" l="l" r="r" t="t"/>
              <a:pathLst>
                <a:path extrusionOk="0" h="453600" w="3250725">
                  <a:moveTo>
                    <a:pt x="226800" y="0"/>
                  </a:moveTo>
                  <a:lnTo>
                    <a:pt x="3023925" y="0"/>
                  </a:lnTo>
                  <a:cubicBezTo>
                    <a:pt x="3149183" y="0"/>
                    <a:pt x="3250725" y="101542"/>
                    <a:pt x="3250725" y="226800"/>
                  </a:cubicBezTo>
                  <a:lnTo>
                    <a:pt x="3250725" y="226800"/>
                  </a:lnTo>
                  <a:cubicBezTo>
                    <a:pt x="3250725" y="352058"/>
                    <a:pt x="3149183" y="453600"/>
                    <a:pt x="3023925" y="453600"/>
                  </a:cubicBezTo>
                  <a:lnTo>
                    <a:pt x="226800" y="453600"/>
                  </a:lnTo>
                  <a:cubicBezTo>
                    <a:pt x="101542" y="453600"/>
                    <a:pt x="0" y="352058"/>
                    <a:pt x="0" y="226800"/>
                  </a:cubicBezTo>
                  <a:lnTo>
                    <a:pt x="0" y="226800"/>
                  </a:lnTo>
                  <a:cubicBezTo>
                    <a:pt x="0" y="101542"/>
                    <a:pt x="101542" y="0"/>
                    <a:pt x="22680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3298B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" name="Google Shape;267;p26"/>
            <p:cNvSpPr/>
            <p:nvPr/>
          </p:nvSpPr>
          <p:spPr>
            <a:xfrm>
              <a:off x="339024" y="6366061"/>
              <a:ext cx="3132801" cy="366288"/>
            </a:xfrm>
            <a:custGeom>
              <a:rect b="b" l="l" r="r" t="t"/>
              <a:pathLst>
                <a:path extrusionOk="0" h="366288" w="3132801">
                  <a:moveTo>
                    <a:pt x="183144" y="0"/>
                  </a:moveTo>
                  <a:lnTo>
                    <a:pt x="2949657" y="0"/>
                  </a:lnTo>
                  <a:cubicBezTo>
                    <a:pt x="3050805" y="0"/>
                    <a:pt x="3132801" y="81996"/>
                    <a:pt x="3132801" y="183144"/>
                  </a:cubicBezTo>
                  <a:lnTo>
                    <a:pt x="3132801" y="183144"/>
                  </a:lnTo>
                  <a:cubicBezTo>
                    <a:pt x="3132801" y="284292"/>
                    <a:pt x="3050805" y="366288"/>
                    <a:pt x="2949657" y="366288"/>
                  </a:cubicBezTo>
                  <a:lnTo>
                    <a:pt x="183144" y="366288"/>
                  </a:lnTo>
                  <a:cubicBezTo>
                    <a:pt x="81996" y="366288"/>
                    <a:pt x="0" y="284292"/>
                    <a:pt x="0" y="183144"/>
                  </a:cubicBezTo>
                  <a:lnTo>
                    <a:pt x="0" y="183144"/>
                  </a:lnTo>
                  <a:cubicBezTo>
                    <a:pt x="0" y="81996"/>
                    <a:pt x="81996" y="0"/>
                    <a:pt x="183144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3298B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" name="Google Shape;268;p26"/>
            <p:cNvSpPr/>
            <p:nvPr/>
          </p:nvSpPr>
          <p:spPr>
            <a:xfrm>
              <a:off x="3293975" y="6334125"/>
              <a:ext cx="440400" cy="4404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rgbClr val="3298B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" name="Google Shape;269;p26"/>
            <p:cNvSpPr/>
            <p:nvPr/>
          </p:nvSpPr>
          <p:spPr>
            <a:xfrm>
              <a:off x="3331025" y="6371175"/>
              <a:ext cx="366300" cy="366300"/>
            </a:xfrm>
            <a:prstGeom prst="ellipse">
              <a:avLst/>
            </a:prstGeom>
            <a:solidFill>
              <a:srgbClr val="3298B3"/>
            </a:solidFill>
            <a:ln cap="flat" cmpd="sng" w="9525">
              <a:solidFill>
                <a:srgbClr val="3298B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70" name="Google Shape;270;p26"/>
          <p:cNvSpPr txBox="1"/>
          <p:nvPr/>
        </p:nvSpPr>
        <p:spPr>
          <a:xfrm>
            <a:off x="9085262" y="6178550"/>
            <a:ext cx="2932200" cy="25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627E"/>
              </a:buClr>
              <a:buSzPts val="1200"/>
              <a:buFont typeface="Roboto"/>
              <a:buNone/>
            </a:pPr>
            <a:r>
              <a:rPr b="1" i="0" lang="en-US" sz="1200" u="none" cap="none" strike="noStrike">
                <a:solidFill>
                  <a:srgbClr val="22627E"/>
                </a:solidFill>
                <a:latin typeface="Roboto"/>
                <a:ea typeface="Roboto"/>
                <a:cs typeface="Roboto"/>
                <a:sym typeface="Roboto"/>
              </a:rPr>
              <a:t>www.ebiseducation.com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1" name="Google Shape;271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82400" y="6169025"/>
            <a:ext cx="255587" cy="2555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27800" y="1519225"/>
            <a:ext cx="4010025" cy="3819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1415B"/>
        </a:solidFill>
      </p:bgPr>
    </p:bg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7" name="Google Shape;277;p27"/>
          <p:cNvGrpSpPr/>
          <p:nvPr/>
        </p:nvGrpSpPr>
        <p:grpSpPr>
          <a:xfrm>
            <a:off x="2178127" y="2865505"/>
            <a:ext cx="7364281" cy="1146201"/>
            <a:chOff x="2990101" y="2717970"/>
            <a:chExt cx="6251512" cy="1144942"/>
          </a:xfrm>
        </p:grpSpPr>
        <p:sp>
          <p:nvSpPr>
            <p:cNvPr id="278" name="Google Shape;278;p27"/>
            <p:cNvSpPr/>
            <p:nvPr/>
          </p:nvSpPr>
          <p:spPr>
            <a:xfrm>
              <a:off x="2990101" y="2717970"/>
              <a:ext cx="6251512" cy="1144942"/>
            </a:xfrm>
            <a:custGeom>
              <a:rect b="b" l="l" r="r" t="t"/>
              <a:pathLst>
                <a:path extrusionOk="0" h="1144942" w="6251512">
                  <a:moveTo>
                    <a:pt x="572471" y="0"/>
                  </a:moveTo>
                  <a:lnTo>
                    <a:pt x="5679041" y="0"/>
                  </a:lnTo>
                  <a:cubicBezTo>
                    <a:pt x="5995208" y="0"/>
                    <a:pt x="6251512" y="256304"/>
                    <a:pt x="6251512" y="572471"/>
                  </a:cubicBezTo>
                  <a:lnTo>
                    <a:pt x="6251512" y="572471"/>
                  </a:lnTo>
                  <a:cubicBezTo>
                    <a:pt x="6251512" y="888638"/>
                    <a:pt x="5995208" y="1144942"/>
                    <a:pt x="5679041" y="1144942"/>
                  </a:cubicBezTo>
                  <a:lnTo>
                    <a:pt x="572471" y="1144942"/>
                  </a:lnTo>
                  <a:cubicBezTo>
                    <a:pt x="256304" y="1144942"/>
                    <a:pt x="0" y="888638"/>
                    <a:pt x="0" y="572471"/>
                  </a:cubicBezTo>
                  <a:lnTo>
                    <a:pt x="0" y="572471"/>
                  </a:lnTo>
                  <a:cubicBezTo>
                    <a:pt x="0" y="256304"/>
                    <a:pt x="256304" y="0"/>
                    <a:pt x="57247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3298B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" name="Google Shape;279;p27"/>
            <p:cNvSpPr/>
            <p:nvPr/>
          </p:nvSpPr>
          <p:spPr>
            <a:xfrm>
              <a:off x="3113925" y="2822632"/>
              <a:ext cx="6034026" cy="924516"/>
            </a:xfrm>
            <a:custGeom>
              <a:rect b="b" l="l" r="r" t="t"/>
              <a:pathLst>
                <a:path extrusionOk="0" h="924516" w="6034026">
                  <a:moveTo>
                    <a:pt x="462258" y="0"/>
                  </a:moveTo>
                  <a:lnTo>
                    <a:pt x="5571768" y="0"/>
                  </a:lnTo>
                  <a:cubicBezTo>
                    <a:pt x="5827066" y="0"/>
                    <a:pt x="6034026" y="206960"/>
                    <a:pt x="6034026" y="462258"/>
                  </a:cubicBezTo>
                  <a:lnTo>
                    <a:pt x="6034026" y="462258"/>
                  </a:lnTo>
                  <a:cubicBezTo>
                    <a:pt x="6034026" y="717556"/>
                    <a:pt x="5827066" y="924516"/>
                    <a:pt x="5571768" y="924516"/>
                  </a:cubicBezTo>
                  <a:lnTo>
                    <a:pt x="462258" y="924516"/>
                  </a:lnTo>
                  <a:cubicBezTo>
                    <a:pt x="206960" y="924516"/>
                    <a:pt x="0" y="717556"/>
                    <a:pt x="0" y="462258"/>
                  </a:cubicBezTo>
                  <a:lnTo>
                    <a:pt x="0" y="462258"/>
                  </a:lnTo>
                  <a:cubicBezTo>
                    <a:pt x="0" y="206960"/>
                    <a:pt x="206960" y="0"/>
                    <a:pt x="462258" y="0"/>
                  </a:cubicBezTo>
                  <a:close/>
                </a:path>
              </a:pathLst>
            </a:custGeom>
            <a:solidFill>
              <a:srgbClr val="3298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80" name="Google Shape;280;p27"/>
          <p:cNvSpPr/>
          <p:nvPr/>
        </p:nvSpPr>
        <p:spPr>
          <a:xfrm>
            <a:off x="8281900" y="2571750"/>
            <a:ext cx="1731900" cy="1714500"/>
          </a:xfrm>
          <a:prstGeom prst="ellipse">
            <a:avLst/>
          </a:prstGeom>
          <a:solidFill>
            <a:srgbClr val="01415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" name="Google Shape;281;p27"/>
          <p:cNvSpPr txBox="1"/>
          <p:nvPr>
            <p:ph idx="1" type="body"/>
          </p:nvPr>
        </p:nvSpPr>
        <p:spPr>
          <a:xfrm>
            <a:off x="3798800" y="3132137"/>
            <a:ext cx="5064000" cy="61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</a:pPr>
            <a:r>
              <a:rPr b="1" lang="en-US" sz="2800">
                <a:solidFill>
                  <a:srgbClr val="FFFFFF"/>
                </a:solidFill>
              </a:rPr>
              <a:t>Operadores</a:t>
            </a:r>
            <a:endParaRPr/>
          </a:p>
        </p:txBody>
      </p:sp>
      <p:sp>
        <p:nvSpPr>
          <p:cNvPr id="282" name="Google Shape;282;p27"/>
          <p:cNvSpPr/>
          <p:nvPr/>
        </p:nvSpPr>
        <p:spPr>
          <a:xfrm>
            <a:off x="8402550" y="2703512"/>
            <a:ext cx="1492200" cy="1390800"/>
          </a:xfrm>
          <a:prstGeom prst="ellipse">
            <a:avLst/>
          </a:prstGeom>
          <a:solidFill>
            <a:srgbClr val="3298B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3" name="Google Shape;283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26413" y="3057525"/>
            <a:ext cx="742950" cy="74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76380" y="5693900"/>
            <a:ext cx="2736620" cy="742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8"/>
          <p:cNvSpPr txBox="1"/>
          <p:nvPr>
            <p:ph idx="1" type="body"/>
          </p:nvPr>
        </p:nvSpPr>
        <p:spPr>
          <a:xfrm>
            <a:off x="671500" y="1414450"/>
            <a:ext cx="5748300" cy="43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US" sz="2700">
                <a:solidFill>
                  <a:srgbClr val="22627E"/>
                </a:solidFill>
              </a:rPr>
              <a:t>Aritméticos</a:t>
            </a:r>
            <a:endParaRPr b="1" sz="2700">
              <a:solidFill>
                <a:srgbClr val="22627E"/>
              </a:solidFill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300">
                <a:solidFill>
                  <a:srgbClr val="22627E"/>
                </a:solidFill>
              </a:rPr>
              <a:t>Permiten hacer operaciones simples:</a:t>
            </a:r>
            <a:endParaRPr sz="3000">
              <a:solidFill>
                <a:srgbClr val="22627E"/>
              </a:solidFill>
            </a:endParaRPr>
          </a:p>
          <a:p>
            <a:pPr indent="-355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2627E"/>
              </a:buClr>
              <a:buSzPts val="2000"/>
              <a:buChar char="•"/>
            </a:pPr>
            <a:r>
              <a:rPr lang="en-US" sz="2000">
                <a:solidFill>
                  <a:srgbClr val="22627E"/>
                </a:solidFill>
              </a:rPr>
              <a:t>Suma (</a:t>
            </a:r>
            <a:r>
              <a:rPr lang="en-US" sz="1800">
                <a:solidFill>
                  <a:srgbClr val="B9CCCF"/>
                </a:solidFill>
                <a:highlight>
                  <a:srgbClr val="323232"/>
                </a:highlight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lang="en-US" sz="2000">
                <a:solidFill>
                  <a:srgbClr val="22627E"/>
                </a:solidFill>
              </a:rPr>
              <a:t>): Combina números o concatena cadenas.</a:t>
            </a:r>
            <a:endParaRPr sz="2000">
              <a:solidFill>
                <a:srgbClr val="22627E"/>
              </a:solidFill>
            </a:endParaRPr>
          </a:p>
          <a:p>
            <a:pPr indent="-355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2627E"/>
              </a:buClr>
              <a:buSzPts val="2000"/>
              <a:buChar char="•"/>
            </a:pPr>
            <a:r>
              <a:rPr lang="en-US" sz="2000">
                <a:solidFill>
                  <a:srgbClr val="22627E"/>
                </a:solidFill>
              </a:rPr>
              <a:t>Resta (</a:t>
            </a:r>
            <a:r>
              <a:rPr lang="en-US" sz="1800">
                <a:solidFill>
                  <a:srgbClr val="B9CCCF"/>
                </a:solidFill>
                <a:highlight>
                  <a:srgbClr val="323232"/>
                </a:highlight>
                <a:latin typeface="Courier New"/>
                <a:ea typeface="Courier New"/>
                <a:cs typeface="Courier New"/>
                <a:sym typeface="Courier New"/>
              </a:rPr>
              <a:t>-</a:t>
            </a:r>
            <a:r>
              <a:rPr lang="en-US" sz="2000">
                <a:solidFill>
                  <a:srgbClr val="22627E"/>
                </a:solidFill>
              </a:rPr>
              <a:t>): Calcula la diferencia entre valores.</a:t>
            </a:r>
            <a:endParaRPr sz="2000">
              <a:solidFill>
                <a:srgbClr val="22627E"/>
              </a:solidFill>
            </a:endParaRPr>
          </a:p>
          <a:p>
            <a:pPr indent="-355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2627E"/>
              </a:buClr>
              <a:buSzPts val="2000"/>
              <a:buChar char="•"/>
            </a:pPr>
            <a:r>
              <a:rPr lang="en-US" sz="2000">
                <a:solidFill>
                  <a:srgbClr val="22627E"/>
                </a:solidFill>
              </a:rPr>
              <a:t>Multiplicación (</a:t>
            </a:r>
            <a:r>
              <a:rPr lang="en-US" sz="1800">
                <a:solidFill>
                  <a:srgbClr val="B9CCCF"/>
                </a:solidFill>
                <a:highlight>
                  <a:srgbClr val="323232"/>
                </a:highlight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en-US" sz="2000">
                <a:solidFill>
                  <a:srgbClr val="22627E"/>
                </a:solidFill>
              </a:rPr>
              <a:t>): Multiplica valores numéricos.</a:t>
            </a:r>
            <a:endParaRPr sz="2000">
              <a:solidFill>
                <a:srgbClr val="22627E"/>
              </a:solidFill>
            </a:endParaRPr>
          </a:p>
          <a:p>
            <a:pPr indent="-355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2627E"/>
              </a:buClr>
              <a:buSzPts val="2000"/>
              <a:buChar char="•"/>
            </a:pPr>
            <a:r>
              <a:rPr lang="en-US" sz="2000">
                <a:solidFill>
                  <a:srgbClr val="22627E"/>
                </a:solidFill>
              </a:rPr>
              <a:t>División (</a:t>
            </a:r>
            <a:r>
              <a:rPr lang="en-US" sz="1800">
                <a:solidFill>
                  <a:srgbClr val="B9CCCF"/>
                </a:solidFill>
                <a:highlight>
                  <a:srgbClr val="323232"/>
                </a:highlight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lang="en-US" sz="2000">
                <a:solidFill>
                  <a:srgbClr val="22627E"/>
                </a:solidFill>
              </a:rPr>
              <a:t>): Divide valores numéricos.</a:t>
            </a:r>
            <a:endParaRPr sz="2000">
              <a:solidFill>
                <a:srgbClr val="22627E"/>
              </a:solidFill>
            </a:endParaRPr>
          </a:p>
          <a:p>
            <a:pPr indent="-355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2627E"/>
              </a:buClr>
              <a:buSzPts val="2000"/>
              <a:buChar char="•"/>
            </a:pPr>
            <a:r>
              <a:rPr lang="en-US" sz="2000">
                <a:solidFill>
                  <a:srgbClr val="22627E"/>
                </a:solidFill>
              </a:rPr>
              <a:t>Módulo (</a:t>
            </a:r>
            <a:r>
              <a:rPr lang="en-US" sz="1800">
                <a:solidFill>
                  <a:srgbClr val="B9CCCF"/>
                </a:solidFill>
                <a:highlight>
                  <a:srgbClr val="323232"/>
                </a:highlight>
                <a:latin typeface="Courier New"/>
                <a:ea typeface="Courier New"/>
                <a:cs typeface="Courier New"/>
                <a:sym typeface="Courier New"/>
              </a:rPr>
              <a:t>%</a:t>
            </a:r>
            <a:r>
              <a:rPr lang="en-US" sz="2000">
                <a:solidFill>
                  <a:srgbClr val="22627E"/>
                </a:solidFill>
              </a:rPr>
              <a:t>): Calcula el resto de la división.</a:t>
            </a:r>
            <a:endParaRPr sz="2000">
              <a:solidFill>
                <a:srgbClr val="22627E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000">
              <a:solidFill>
                <a:srgbClr val="22627E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200">
              <a:solidFill>
                <a:srgbClr val="22627E"/>
              </a:solidFill>
            </a:endParaRP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b="1" i="0" lang="en-US" sz="2800" u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,</a:t>
            </a:r>
            <a:endParaRPr/>
          </a:p>
        </p:txBody>
      </p:sp>
      <p:sp>
        <p:nvSpPr>
          <p:cNvPr id="290" name="Google Shape;290;p28"/>
          <p:cNvSpPr txBox="1"/>
          <p:nvPr/>
        </p:nvSpPr>
        <p:spPr>
          <a:xfrm>
            <a:off x="0" y="307975"/>
            <a:ext cx="6654300" cy="693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415B"/>
              </a:buClr>
              <a:buSzPts val="2400"/>
              <a:buFont typeface="Roboto"/>
              <a:buNone/>
            </a:pPr>
            <a:r>
              <a:rPr b="1" lang="en-US" sz="2700">
                <a:solidFill>
                  <a:srgbClr val="01415B"/>
                </a:solidFill>
                <a:latin typeface="Roboto"/>
                <a:ea typeface="Roboto"/>
                <a:cs typeface="Roboto"/>
                <a:sym typeface="Roboto"/>
              </a:rPr>
              <a:t>Operadores</a:t>
            </a:r>
            <a:endParaRPr b="0" i="0" sz="2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91" name="Google Shape;291;p28"/>
          <p:cNvGrpSpPr/>
          <p:nvPr/>
        </p:nvGrpSpPr>
        <p:grpSpPr>
          <a:xfrm>
            <a:off x="9393242" y="6129638"/>
            <a:ext cx="2471796" cy="338159"/>
            <a:chOff x="270050" y="6325600"/>
            <a:chExt cx="3464325" cy="453600"/>
          </a:xfrm>
        </p:grpSpPr>
        <p:sp>
          <p:nvSpPr>
            <p:cNvPr id="292" name="Google Shape;292;p28"/>
            <p:cNvSpPr/>
            <p:nvPr/>
          </p:nvSpPr>
          <p:spPr>
            <a:xfrm>
              <a:off x="270050" y="6325600"/>
              <a:ext cx="3250725" cy="453600"/>
            </a:xfrm>
            <a:custGeom>
              <a:rect b="b" l="l" r="r" t="t"/>
              <a:pathLst>
                <a:path extrusionOk="0" h="453600" w="3250725">
                  <a:moveTo>
                    <a:pt x="226800" y="0"/>
                  </a:moveTo>
                  <a:lnTo>
                    <a:pt x="3023925" y="0"/>
                  </a:lnTo>
                  <a:cubicBezTo>
                    <a:pt x="3149183" y="0"/>
                    <a:pt x="3250725" y="101542"/>
                    <a:pt x="3250725" y="226800"/>
                  </a:cubicBezTo>
                  <a:lnTo>
                    <a:pt x="3250725" y="226800"/>
                  </a:lnTo>
                  <a:cubicBezTo>
                    <a:pt x="3250725" y="352058"/>
                    <a:pt x="3149183" y="453600"/>
                    <a:pt x="3023925" y="453600"/>
                  </a:cubicBezTo>
                  <a:lnTo>
                    <a:pt x="226800" y="453600"/>
                  </a:lnTo>
                  <a:cubicBezTo>
                    <a:pt x="101542" y="453600"/>
                    <a:pt x="0" y="352058"/>
                    <a:pt x="0" y="226800"/>
                  </a:cubicBezTo>
                  <a:lnTo>
                    <a:pt x="0" y="226800"/>
                  </a:lnTo>
                  <a:cubicBezTo>
                    <a:pt x="0" y="101542"/>
                    <a:pt x="101542" y="0"/>
                    <a:pt x="22680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3298B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" name="Google Shape;293;p28"/>
            <p:cNvSpPr/>
            <p:nvPr/>
          </p:nvSpPr>
          <p:spPr>
            <a:xfrm>
              <a:off x="339024" y="6366061"/>
              <a:ext cx="3132801" cy="366288"/>
            </a:xfrm>
            <a:custGeom>
              <a:rect b="b" l="l" r="r" t="t"/>
              <a:pathLst>
                <a:path extrusionOk="0" h="366288" w="3132801">
                  <a:moveTo>
                    <a:pt x="183144" y="0"/>
                  </a:moveTo>
                  <a:lnTo>
                    <a:pt x="2949657" y="0"/>
                  </a:lnTo>
                  <a:cubicBezTo>
                    <a:pt x="3050805" y="0"/>
                    <a:pt x="3132801" y="81996"/>
                    <a:pt x="3132801" y="183144"/>
                  </a:cubicBezTo>
                  <a:lnTo>
                    <a:pt x="3132801" y="183144"/>
                  </a:lnTo>
                  <a:cubicBezTo>
                    <a:pt x="3132801" y="284292"/>
                    <a:pt x="3050805" y="366288"/>
                    <a:pt x="2949657" y="366288"/>
                  </a:cubicBezTo>
                  <a:lnTo>
                    <a:pt x="183144" y="366288"/>
                  </a:lnTo>
                  <a:cubicBezTo>
                    <a:pt x="81996" y="366288"/>
                    <a:pt x="0" y="284292"/>
                    <a:pt x="0" y="183144"/>
                  </a:cubicBezTo>
                  <a:lnTo>
                    <a:pt x="0" y="183144"/>
                  </a:lnTo>
                  <a:cubicBezTo>
                    <a:pt x="0" y="81996"/>
                    <a:pt x="81996" y="0"/>
                    <a:pt x="183144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3298B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" name="Google Shape;294;p28"/>
            <p:cNvSpPr/>
            <p:nvPr/>
          </p:nvSpPr>
          <p:spPr>
            <a:xfrm>
              <a:off x="3293975" y="6334125"/>
              <a:ext cx="440400" cy="4404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rgbClr val="3298B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" name="Google Shape;295;p28"/>
            <p:cNvSpPr/>
            <p:nvPr/>
          </p:nvSpPr>
          <p:spPr>
            <a:xfrm>
              <a:off x="3331025" y="6371175"/>
              <a:ext cx="366300" cy="366300"/>
            </a:xfrm>
            <a:prstGeom prst="ellipse">
              <a:avLst/>
            </a:prstGeom>
            <a:solidFill>
              <a:srgbClr val="3298B3"/>
            </a:solidFill>
            <a:ln cap="flat" cmpd="sng" w="9525">
              <a:solidFill>
                <a:srgbClr val="3298B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96" name="Google Shape;296;p28"/>
          <p:cNvSpPr txBox="1"/>
          <p:nvPr/>
        </p:nvSpPr>
        <p:spPr>
          <a:xfrm>
            <a:off x="9085262" y="6178550"/>
            <a:ext cx="2932200" cy="25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627E"/>
              </a:buClr>
              <a:buSzPts val="1200"/>
              <a:buFont typeface="Roboto"/>
              <a:buNone/>
            </a:pPr>
            <a:r>
              <a:rPr b="1" i="0" lang="en-US" sz="1200" u="none" cap="none" strike="noStrike">
                <a:solidFill>
                  <a:srgbClr val="22627E"/>
                </a:solidFill>
                <a:latin typeface="Roboto"/>
                <a:ea typeface="Roboto"/>
                <a:cs typeface="Roboto"/>
                <a:sym typeface="Roboto"/>
              </a:rPr>
              <a:t>www.ebiseducation.com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7" name="Google Shape;297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82400" y="6169025"/>
            <a:ext cx="255587" cy="2555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48925" y="1880475"/>
            <a:ext cx="4526475" cy="30970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29"/>
          <p:cNvSpPr txBox="1"/>
          <p:nvPr>
            <p:ph idx="1" type="body"/>
          </p:nvPr>
        </p:nvSpPr>
        <p:spPr>
          <a:xfrm>
            <a:off x="671500" y="1414450"/>
            <a:ext cx="5748300" cy="43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US" sz="2700">
                <a:solidFill>
                  <a:srgbClr val="22627E"/>
                </a:solidFill>
              </a:rPr>
              <a:t>De asignación</a:t>
            </a:r>
            <a:endParaRPr b="1" sz="2700">
              <a:solidFill>
                <a:srgbClr val="22627E"/>
              </a:solidFill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300">
                <a:solidFill>
                  <a:srgbClr val="22627E"/>
                </a:solidFill>
              </a:rPr>
              <a:t>Asignan valor a las variables:</a:t>
            </a:r>
            <a:endParaRPr sz="2000">
              <a:solidFill>
                <a:srgbClr val="22627E"/>
              </a:solidFill>
            </a:endParaRPr>
          </a:p>
          <a:p>
            <a:pPr indent="-355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2627E"/>
              </a:buClr>
              <a:buSzPts val="2000"/>
              <a:buChar char="•"/>
            </a:pPr>
            <a:r>
              <a:rPr lang="en-US" sz="2000">
                <a:solidFill>
                  <a:srgbClr val="22627E"/>
                </a:solidFill>
              </a:rPr>
              <a:t>Asignación simple (</a:t>
            </a:r>
            <a:r>
              <a:rPr lang="en-US" sz="1800">
                <a:solidFill>
                  <a:srgbClr val="B9CCCF"/>
                </a:solidFill>
                <a:highlight>
                  <a:srgbClr val="323232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US" sz="2000">
                <a:solidFill>
                  <a:srgbClr val="22627E"/>
                </a:solidFill>
              </a:rPr>
              <a:t>): Asigna un valor a una variable.</a:t>
            </a:r>
            <a:endParaRPr sz="2000">
              <a:solidFill>
                <a:srgbClr val="22627E"/>
              </a:solidFill>
            </a:endParaRPr>
          </a:p>
          <a:p>
            <a:pPr indent="-355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2627E"/>
              </a:buClr>
              <a:buSzPts val="2000"/>
              <a:buChar char="•"/>
            </a:pPr>
            <a:r>
              <a:rPr lang="en-US" sz="2000">
                <a:solidFill>
                  <a:srgbClr val="22627E"/>
                </a:solidFill>
              </a:rPr>
              <a:t>Suma y asignación (</a:t>
            </a:r>
            <a:r>
              <a:rPr lang="en-US" sz="1800">
                <a:solidFill>
                  <a:srgbClr val="B9CCCF"/>
                </a:solidFill>
                <a:highlight>
                  <a:srgbClr val="323232"/>
                </a:highlight>
                <a:latin typeface="Courier New"/>
                <a:ea typeface="Courier New"/>
                <a:cs typeface="Courier New"/>
                <a:sym typeface="Courier New"/>
              </a:rPr>
              <a:t>+=</a:t>
            </a:r>
            <a:r>
              <a:rPr lang="en-US" sz="2000">
                <a:solidFill>
                  <a:srgbClr val="22627E"/>
                </a:solidFill>
              </a:rPr>
              <a:t>): Añade al contenido de la variable</a:t>
            </a:r>
            <a:endParaRPr sz="2000">
              <a:solidFill>
                <a:srgbClr val="22627E"/>
              </a:solidFill>
            </a:endParaRPr>
          </a:p>
          <a:p>
            <a:pPr indent="-355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2627E"/>
              </a:buClr>
              <a:buSzPts val="2000"/>
              <a:buChar char="•"/>
            </a:pPr>
            <a:r>
              <a:rPr lang="en-US" sz="2000">
                <a:solidFill>
                  <a:srgbClr val="22627E"/>
                </a:solidFill>
              </a:rPr>
              <a:t>Resta y asignación (</a:t>
            </a:r>
            <a:r>
              <a:rPr lang="en-US" sz="1800">
                <a:solidFill>
                  <a:srgbClr val="B9CCCF"/>
                </a:solidFill>
                <a:highlight>
                  <a:srgbClr val="323232"/>
                </a:highlight>
                <a:latin typeface="Courier New"/>
                <a:ea typeface="Courier New"/>
                <a:cs typeface="Courier New"/>
                <a:sym typeface="Courier New"/>
              </a:rPr>
              <a:t>-=</a:t>
            </a:r>
            <a:r>
              <a:rPr lang="en-US" sz="2000">
                <a:solidFill>
                  <a:srgbClr val="22627E"/>
                </a:solidFill>
              </a:rPr>
              <a:t>): Resta del contenido de la variable</a:t>
            </a:r>
            <a:endParaRPr sz="2000">
              <a:solidFill>
                <a:srgbClr val="22627E"/>
              </a:solidFill>
            </a:endParaRPr>
          </a:p>
          <a:p>
            <a:pPr indent="-355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2627E"/>
              </a:buClr>
              <a:buSzPts val="2000"/>
              <a:buChar char="•"/>
            </a:pPr>
            <a:r>
              <a:rPr lang="en-US" sz="2000">
                <a:solidFill>
                  <a:srgbClr val="22627E"/>
                </a:solidFill>
              </a:rPr>
              <a:t>Multiplicación y asignación (</a:t>
            </a:r>
            <a:r>
              <a:rPr lang="en-US" sz="1800">
                <a:solidFill>
                  <a:srgbClr val="B9CCCF"/>
                </a:solidFill>
                <a:highlight>
                  <a:srgbClr val="323232"/>
                </a:highlight>
                <a:latin typeface="Courier New"/>
                <a:ea typeface="Courier New"/>
                <a:cs typeface="Courier New"/>
                <a:sym typeface="Courier New"/>
              </a:rPr>
              <a:t>*=</a:t>
            </a:r>
            <a:r>
              <a:rPr lang="en-US" sz="2000">
                <a:solidFill>
                  <a:srgbClr val="22627E"/>
                </a:solidFill>
              </a:rPr>
              <a:t>): Multiplica y actualiza la variable.</a:t>
            </a:r>
            <a:endParaRPr sz="2000">
              <a:solidFill>
                <a:srgbClr val="22627E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000">
              <a:solidFill>
                <a:srgbClr val="22627E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200">
              <a:solidFill>
                <a:srgbClr val="22627E"/>
              </a:solidFill>
            </a:endParaRP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b="1" i="0" lang="en-US" sz="2800" u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,</a:t>
            </a:r>
            <a:endParaRPr/>
          </a:p>
        </p:txBody>
      </p:sp>
      <p:sp>
        <p:nvSpPr>
          <p:cNvPr id="304" name="Google Shape;304;p29"/>
          <p:cNvSpPr txBox="1"/>
          <p:nvPr/>
        </p:nvSpPr>
        <p:spPr>
          <a:xfrm>
            <a:off x="0" y="307975"/>
            <a:ext cx="6654300" cy="693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415B"/>
              </a:buClr>
              <a:buSzPts val="2400"/>
              <a:buFont typeface="Roboto"/>
              <a:buNone/>
            </a:pPr>
            <a:r>
              <a:rPr b="1" lang="en-US" sz="2700">
                <a:solidFill>
                  <a:srgbClr val="01415B"/>
                </a:solidFill>
                <a:latin typeface="Roboto"/>
                <a:ea typeface="Roboto"/>
                <a:cs typeface="Roboto"/>
                <a:sym typeface="Roboto"/>
              </a:rPr>
              <a:t>Operadores</a:t>
            </a:r>
            <a:endParaRPr b="0" i="0" sz="2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05" name="Google Shape;305;p29"/>
          <p:cNvGrpSpPr/>
          <p:nvPr/>
        </p:nvGrpSpPr>
        <p:grpSpPr>
          <a:xfrm>
            <a:off x="9393242" y="6129638"/>
            <a:ext cx="2471796" cy="338159"/>
            <a:chOff x="270050" y="6325600"/>
            <a:chExt cx="3464325" cy="453600"/>
          </a:xfrm>
        </p:grpSpPr>
        <p:sp>
          <p:nvSpPr>
            <p:cNvPr id="306" name="Google Shape;306;p29"/>
            <p:cNvSpPr/>
            <p:nvPr/>
          </p:nvSpPr>
          <p:spPr>
            <a:xfrm>
              <a:off x="270050" y="6325600"/>
              <a:ext cx="3250725" cy="453600"/>
            </a:xfrm>
            <a:custGeom>
              <a:rect b="b" l="l" r="r" t="t"/>
              <a:pathLst>
                <a:path extrusionOk="0" h="453600" w="3250725">
                  <a:moveTo>
                    <a:pt x="226800" y="0"/>
                  </a:moveTo>
                  <a:lnTo>
                    <a:pt x="3023925" y="0"/>
                  </a:lnTo>
                  <a:cubicBezTo>
                    <a:pt x="3149183" y="0"/>
                    <a:pt x="3250725" y="101542"/>
                    <a:pt x="3250725" y="226800"/>
                  </a:cubicBezTo>
                  <a:lnTo>
                    <a:pt x="3250725" y="226800"/>
                  </a:lnTo>
                  <a:cubicBezTo>
                    <a:pt x="3250725" y="352058"/>
                    <a:pt x="3149183" y="453600"/>
                    <a:pt x="3023925" y="453600"/>
                  </a:cubicBezTo>
                  <a:lnTo>
                    <a:pt x="226800" y="453600"/>
                  </a:lnTo>
                  <a:cubicBezTo>
                    <a:pt x="101542" y="453600"/>
                    <a:pt x="0" y="352058"/>
                    <a:pt x="0" y="226800"/>
                  </a:cubicBezTo>
                  <a:lnTo>
                    <a:pt x="0" y="226800"/>
                  </a:lnTo>
                  <a:cubicBezTo>
                    <a:pt x="0" y="101542"/>
                    <a:pt x="101542" y="0"/>
                    <a:pt x="22680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3298B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" name="Google Shape;307;p29"/>
            <p:cNvSpPr/>
            <p:nvPr/>
          </p:nvSpPr>
          <p:spPr>
            <a:xfrm>
              <a:off x="339024" y="6366061"/>
              <a:ext cx="3132801" cy="366288"/>
            </a:xfrm>
            <a:custGeom>
              <a:rect b="b" l="l" r="r" t="t"/>
              <a:pathLst>
                <a:path extrusionOk="0" h="366288" w="3132801">
                  <a:moveTo>
                    <a:pt x="183144" y="0"/>
                  </a:moveTo>
                  <a:lnTo>
                    <a:pt x="2949657" y="0"/>
                  </a:lnTo>
                  <a:cubicBezTo>
                    <a:pt x="3050805" y="0"/>
                    <a:pt x="3132801" y="81996"/>
                    <a:pt x="3132801" y="183144"/>
                  </a:cubicBezTo>
                  <a:lnTo>
                    <a:pt x="3132801" y="183144"/>
                  </a:lnTo>
                  <a:cubicBezTo>
                    <a:pt x="3132801" y="284292"/>
                    <a:pt x="3050805" y="366288"/>
                    <a:pt x="2949657" y="366288"/>
                  </a:cubicBezTo>
                  <a:lnTo>
                    <a:pt x="183144" y="366288"/>
                  </a:lnTo>
                  <a:cubicBezTo>
                    <a:pt x="81996" y="366288"/>
                    <a:pt x="0" y="284292"/>
                    <a:pt x="0" y="183144"/>
                  </a:cubicBezTo>
                  <a:lnTo>
                    <a:pt x="0" y="183144"/>
                  </a:lnTo>
                  <a:cubicBezTo>
                    <a:pt x="0" y="81996"/>
                    <a:pt x="81996" y="0"/>
                    <a:pt x="183144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3298B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" name="Google Shape;308;p29"/>
            <p:cNvSpPr/>
            <p:nvPr/>
          </p:nvSpPr>
          <p:spPr>
            <a:xfrm>
              <a:off x="3293975" y="6334125"/>
              <a:ext cx="440400" cy="4404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rgbClr val="3298B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" name="Google Shape;309;p29"/>
            <p:cNvSpPr/>
            <p:nvPr/>
          </p:nvSpPr>
          <p:spPr>
            <a:xfrm>
              <a:off x="3331025" y="6371175"/>
              <a:ext cx="366300" cy="366300"/>
            </a:xfrm>
            <a:prstGeom prst="ellipse">
              <a:avLst/>
            </a:prstGeom>
            <a:solidFill>
              <a:srgbClr val="3298B3"/>
            </a:solidFill>
            <a:ln cap="flat" cmpd="sng" w="9525">
              <a:solidFill>
                <a:srgbClr val="3298B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10" name="Google Shape;310;p29"/>
          <p:cNvSpPr txBox="1"/>
          <p:nvPr/>
        </p:nvSpPr>
        <p:spPr>
          <a:xfrm>
            <a:off x="9085262" y="6178550"/>
            <a:ext cx="2932200" cy="25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627E"/>
              </a:buClr>
              <a:buSzPts val="1200"/>
              <a:buFont typeface="Roboto"/>
              <a:buNone/>
            </a:pPr>
            <a:r>
              <a:rPr b="1" i="0" lang="en-US" sz="1200" u="none" cap="none" strike="noStrike">
                <a:solidFill>
                  <a:srgbClr val="22627E"/>
                </a:solidFill>
                <a:latin typeface="Roboto"/>
                <a:ea typeface="Roboto"/>
                <a:cs typeface="Roboto"/>
                <a:sym typeface="Roboto"/>
              </a:rPr>
              <a:t>www.ebiseducation.com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1" name="Google Shape;311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82400" y="6169025"/>
            <a:ext cx="255587" cy="255587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21600" y="2057400"/>
            <a:ext cx="4743450" cy="274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0"/>
          <p:cNvSpPr txBox="1"/>
          <p:nvPr>
            <p:ph idx="1" type="body"/>
          </p:nvPr>
        </p:nvSpPr>
        <p:spPr>
          <a:xfrm>
            <a:off x="671500" y="1414450"/>
            <a:ext cx="5748300" cy="43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US" sz="2700">
                <a:solidFill>
                  <a:srgbClr val="22627E"/>
                </a:solidFill>
              </a:rPr>
              <a:t>Comparación</a:t>
            </a:r>
            <a:endParaRPr b="1" sz="2700">
              <a:solidFill>
                <a:srgbClr val="22627E"/>
              </a:solidFill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300">
                <a:solidFill>
                  <a:srgbClr val="22627E"/>
                </a:solidFill>
              </a:rPr>
              <a:t>Comparan dos valores</a:t>
            </a:r>
            <a:r>
              <a:rPr lang="en-US" sz="2300">
                <a:solidFill>
                  <a:srgbClr val="22627E"/>
                </a:solidFill>
              </a:rPr>
              <a:t>:</a:t>
            </a:r>
            <a:endParaRPr sz="2000">
              <a:solidFill>
                <a:srgbClr val="22627E"/>
              </a:solidFill>
            </a:endParaRPr>
          </a:p>
          <a:p>
            <a:pPr indent="-355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2627E"/>
              </a:buClr>
              <a:buSzPts val="2000"/>
              <a:buChar char="•"/>
            </a:pPr>
            <a:r>
              <a:rPr lang="en-US" sz="2000">
                <a:solidFill>
                  <a:srgbClr val="22627E"/>
                </a:solidFill>
              </a:rPr>
              <a:t>Igualdad (</a:t>
            </a:r>
            <a:r>
              <a:rPr lang="en-US" sz="1800">
                <a:solidFill>
                  <a:srgbClr val="B9CCCF"/>
                </a:solidFill>
                <a:highlight>
                  <a:srgbClr val="323232"/>
                </a:highlight>
                <a:latin typeface="Courier New"/>
                <a:ea typeface="Courier New"/>
                <a:cs typeface="Courier New"/>
                <a:sym typeface="Courier New"/>
              </a:rPr>
              <a:t>==</a:t>
            </a:r>
            <a:r>
              <a:rPr lang="en-US" sz="2000">
                <a:solidFill>
                  <a:srgbClr val="22627E"/>
                </a:solidFill>
              </a:rPr>
              <a:t>): Compara valores, sin importar el tipo.</a:t>
            </a:r>
            <a:endParaRPr sz="2000">
              <a:solidFill>
                <a:srgbClr val="22627E"/>
              </a:solidFill>
            </a:endParaRPr>
          </a:p>
          <a:p>
            <a:pPr indent="-355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2627E"/>
              </a:buClr>
              <a:buSzPts val="2000"/>
              <a:buChar char="•"/>
            </a:pPr>
            <a:r>
              <a:rPr lang="en-US" sz="2000">
                <a:solidFill>
                  <a:srgbClr val="22627E"/>
                </a:solidFill>
              </a:rPr>
              <a:t>Igualdad estricta (</a:t>
            </a:r>
            <a:r>
              <a:rPr lang="en-US" sz="1800">
                <a:solidFill>
                  <a:srgbClr val="B9CCCF"/>
                </a:solidFill>
                <a:highlight>
                  <a:srgbClr val="323232"/>
                </a:highlight>
                <a:latin typeface="Courier New"/>
                <a:ea typeface="Courier New"/>
                <a:cs typeface="Courier New"/>
                <a:sym typeface="Courier New"/>
              </a:rPr>
              <a:t>===</a:t>
            </a:r>
            <a:r>
              <a:rPr lang="en-US" sz="2000">
                <a:solidFill>
                  <a:srgbClr val="22627E"/>
                </a:solidFill>
              </a:rPr>
              <a:t>): Compara valor y tipo.</a:t>
            </a:r>
            <a:endParaRPr sz="2000">
              <a:solidFill>
                <a:srgbClr val="22627E"/>
              </a:solidFill>
            </a:endParaRPr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Clr>
                <a:srgbClr val="22627E"/>
              </a:buClr>
              <a:buSzPts val="2000"/>
              <a:buChar char="•"/>
            </a:pPr>
            <a:r>
              <a:rPr lang="en-US" sz="2000">
                <a:solidFill>
                  <a:srgbClr val="22627E"/>
                </a:solidFill>
              </a:rPr>
              <a:t>Desigualdad (</a:t>
            </a:r>
            <a:r>
              <a:rPr lang="en-US" sz="1800">
                <a:solidFill>
                  <a:srgbClr val="B9CCCF"/>
                </a:solidFill>
                <a:highlight>
                  <a:srgbClr val="323232"/>
                </a:highlight>
                <a:latin typeface="Courier New"/>
                <a:ea typeface="Courier New"/>
                <a:cs typeface="Courier New"/>
                <a:sym typeface="Courier New"/>
              </a:rPr>
              <a:t>!=</a:t>
            </a:r>
            <a:r>
              <a:rPr lang="en-US" sz="2000">
                <a:solidFill>
                  <a:srgbClr val="22627E"/>
                </a:solidFill>
              </a:rPr>
              <a:t>): Compara valor y verifica diferencia.</a:t>
            </a:r>
            <a:endParaRPr sz="2000">
              <a:solidFill>
                <a:srgbClr val="22627E"/>
              </a:solidFill>
            </a:endParaRPr>
          </a:p>
          <a:p>
            <a:pPr indent="-355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2627E"/>
              </a:buClr>
              <a:buSzPts val="2000"/>
              <a:buChar char="•"/>
            </a:pPr>
            <a:r>
              <a:rPr lang="en-US" sz="2000">
                <a:solidFill>
                  <a:srgbClr val="22627E"/>
                </a:solidFill>
              </a:rPr>
              <a:t>Mayor o menor (</a:t>
            </a:r>
            <a:r>
              <a:rPr lang="en-US" sz="1800">
                <a:solidFill>
                  <a:srgbClr val="B9CCCF"/>
                </a:solidFill>
                <a:highlight>
                  <a:srgbClr val="323232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-US" sz="2000">
                <a:solidFill>
                  <a:srgbClr val="22627E"/>
                </a:solidFill>
              </a:rPr>
              <a:t>, </a:t>
            </a:r>
            <a:r>
              <a:rPr lang="en-US" sz="1800">
                <a:solidFill>
                  <a:srgbClr val="B9CCCF"/>
                </a:solidFill>
                <a:highlight>
                  <a:srgbClr val="323232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-US" sz="2000">
                <a:solidFill>
                  <a:srgbClr val="22627E"/>
                </a:solidFill>
              </a:rPr>
              <a:t>): Compara valores numéricos.</a:t>
            </a:r>
            <a:endParaRPr sz="2000">
              <a:solidFill>
                <a:srgbClr val="22627E"/>
              </a:solidFill>
            </a:endParaRPr>
          </a:p>
          <a:p>
            <a:pPr indent="-355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2627E"/>
              </a:buClr>
              <a:buSzPts val="2000"/>
              <a:buChar char="•"/>
            </a:pPr>
            <a:r>
              <a:rPr lang="en-US" sz="2000">
                <a:solidFill>
                  <a:srgbClr val="22627E"/>
                </a:solidFill>
              </a:rPr>
              <a:t>Mayor/menor o igual (</a:t>
            </a:r>
            <a:r>
              <a:rPr lang="en-US" sz="1800">
                <a:solidFill>
                  <a:srgbClr val="B9CCCF"/>
                </a:solidFill>
                <a:highlight>
                  <a:srgbClr val="323232"/>
                </a:highlight>
                <a:latin typeface="Courier New"/>
                <a:ea typeface="Courier New"/>
                <a:cs typeface="Courier New"/>
                <a:sym typeface="Courier New"/>
              </a:rPr>
              <a:t>&gt;=</a:t>
            </a:r>
            <a:r>
              <a:rPr lang="en-US" sz="2000">
                <a:solidFill>
                  <a:srgbClr val="22627E"/>
                </a:solidFill>
              </a:rPr>
              <a:t>, </a:t>
            </a:r>
            <a:r>
              <a:rPr lang="en-US" sz="1800">
                <a:solidFill>
                  <a:srgbClr val="B9CCCF"/>
                </a:solidFill>
                <a:highlight>
                  <a:srgbClr val="323232"/>
                </a:highlight>
                <a:latin typeface="Courier New"/>
                <a:ea typeface="Courier New"/>
                <a:cs typeface="Courier New"/>
                <a:sym typeface="Courier New"/>
              </a:rPr>
              <a:t>&lt;=</a:t>
            </a:r>
            <a:r>
              <a:rPr lang="en-US" sz="2000">
                <a:solidFill>
                  <a:srgbClr val="22627E"/>
                </a:solidFill>
              </a:rPr>
              <a:t>) Compara valores numéricos incluyendo el límite.</a:t>
            </a:r>
            <a:endParaRPr sz="2000">
              <a:solidFill>
                <a:srgbClr val="22627E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000">
              <a:solidFill>
                <a:srgbClr val="22627E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200">
              <a:solidFill>
                <a:srgbClr val="22627E"/>
              </a:solidFill>
            </a:endParaRP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b="1" i="0" lang="en-US" sz="2800" u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,</a:t>
            </a:r>
            <a:endParaRPr/>
          </a:p>
        </p:txBody>
      </p:sp>
      <p:sp>
        <p:nvSpPr>
          <p:cNvPr id="318" name="Google Shape;318;p30"/>
          <p:cNvSpPr txBox="1"/>
          <p:nvPr/>
        </p:nvSpPr>
        <p:spPr>
          <a:xfrm>
            <a:off x="0" y="307975"/>
            <a:ext cx="6654300" cy="693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415B"/>
              </a:buClr>
              <a:buSzPts val="2400"/>
              <a:buFont typeface="Roboto"/>
              <a:buNone/>
            </a:pPr>
            <a:r>
              <a:rPr b="1" lang="en-US" sz="2700">
                <a:solidFill>
                  <a:srgbClr val="01415B"/>
                </a:solidFill>
                <a:latin typeface="Roboto"/>
                <a:ea typeface="Roboto"/>
                <a:cs typeface="Roboto"/>
                <a:sym typeface="Roboto"/>
              </a:rPr>
              <a:t>Operadores</a:t>
            </a:r>
            <a:endParaRPr b="0" i="0" sz="2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19" name="Google Shape;319;p30"/>
          <p:cNvGrpSpPr/>
          <p:nvPr/>
        </p:nvGrpSpPr>
        <p:grpSpPr>
          <a:xfrm>
            <a:off x="9393242" y="6129638"/>
            <a:ext cx="2471796" cy="338159"/>
            <a:chOff x="270050" y="6325600"/>
            <a:chExt cx="3464325" cy="453600"/>
          </a:xfrm>
        </p:grpSpPr>
        <p:sp>
          <p:nvSpPr>
            <p:cNvPr id="320" name="Google Shape;320;p30"/>
            <p:cNvSpPr/>
            <p:nvPr/>
          </p:nvSpPr>
          <p:spPr>
            <a:xfrm>
              <a:off x="270050" y="6325600"/>
              <a:ext cx="3250725" cy="453600"/>
            </a:xfrm>
            <a:custGeom>
              <a:rect b="b" l="l" r="r" t="t"/>
              <a:pathLst>
                <a:path extrusionOk="0" h="453600" w="3250725">
                  <a:moveTo>
                    <a:pt x="226800" y="0"/>
                  </a:moveTo>
                  <a:lnTo>
                    <a:pt x="3023925" y="0"/>
                  </a:lnTo>
                  <a:cubicBezTo>
                    <a:pt x="3149183" y="0"/>
                    <a:pt x="3250725" y="101542"/>
                    <a:pt x="3250725" y="226800"/>
                  </a:cubicBezTo>
                  <a:lnTo>
                    <a:pt x="3250725" y="226800"/>
                  </a:lnTo>
                  <a:cubicBezTo>
                    <a:pt x="3250725" y="352058"/>
                    <a:pt x="3149183" y="453600"/>
                    <a:pt x="3023925" y="453600"/>
                  </a:cubicBezTo>
                  <a:lnTo>
                    <a:pt x="226800" y="453600"/>
                  </a:lnTo>
                  <a:cubicBezTo>
                    <a:pt x="101542" y="453600"/>
                    <a:pt x="0" y="352058"/>
                    <a:pt x="0" y="226800"/>
                  </a:cubicBezTo>
                  <a:lnTo>
                    <a:pt x="0" y="226800"/>
                  </a:lnTo>
                  <a:cubicBezTo>
                    <a:pt x="0" y="101542"/>
                    <a:pt x="101542" y="0"/>
                    <a:pt x="22680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3298B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1" name="Google Shape;321;p30"/>
            <p:cNvSpPr/>
            <p:nvPr/>
          </p:nvSpPr>
          <p:spPr>
            <a:xfrm>
              <a:off x="339024" y="6366061"/>
              <a:ext cx="3132801" cy="366288"/>
            </a:xfrm>
            <a:custGeom>
              <a:rect b="b" l="l" r="r" t="t"/>
              <a:pathLst>
                <a:path extrusionOk="0" h="366288" w="3132801">
                  <a:moveTo>
                    <a:pt x="183144" y="0"/>
                  </a:moveTo>
                  <a:lnTo>
                    <a:pt x="2949657" y="0"/>
                  </a:lnTo>
                  <a:cubicBezTo>
                    <a:pt x="3050805" y="0"/>
                    <a:pt x="3132801" y="81996"/>
                    <a:pt x="3132801" y="183144"/>
                  </a:cubicBezTo>
                  <a:lnTo>
                    <a:pt x="3132801" y="183144"/>
                  </a:lnTo>
                  <a:cubicBezTo>
                    <a:pt x="3132801" y="284292"/>
                    <a:pt x="3050805" y="366288"/>
                    <a:pt x="2949657" y="366288"/>
                  </a:cubicBezTo>
                  <a:lnTo>
                    <a:pt x="183144" y="366288"/>
                  </a:lnTo>
                  <a:cubicBezTo>
                    <a:pt x="81996" y="366288"/>
                    <a:pt x="0" y="284292"/>
                    <a:pt x="0" y="183144"/>
                  </a:cubicBezTo>
                  <a:lnTo>
                    <a:pt x="0" y="183144"/>
                  </a:lnTo>
                  <a:cubicBezTo>
                    <a:pt x="0" y="81996"/>
                    <a:pt x="81996" y="0"/>
                    <a:pt x="183144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3298B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2" name="Google Shape;322;p30"/>
            <p:cNvSpPr/>
            <p:nvPr/>
          </p:nvSpPr>
          <p:spPr>
            <a:xfrm>
              <a:off x="3293975" y="6334125"/>
              <a:ext cx="440400" cy="4404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rgbClr val="3298B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3" name="Google Shape;323;p30"/>
            <p:cNvSpPr/>
            <p:nvPr/>
          </p:nvSpPr>
          <p:spPr>
            <a:xfrm>
              <a:off x="3331025" y="6371175"/>
              <a:ext cx="366300" cy="366300"/>
            </a:xfrm>
            <a:prstGeom prst="ellipse">
              <a:avLst/>
            </a:prstGeom>
            <a:solidFill>
              <a:srgbClr val="3298B3"/>
            </a:solidFill>
            <a:ln cap="flat" cmpd="sng" w="9525">
              <a:solidFill>
                <a:srgbClr val="3298B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24" name="Google Shape;324;p30"/>
          <p:cNvSpPr txBox="1"/>
          <p:nvPr/>
        </p:nvSpPr>
        <p:spPr>
          <a:xfrm>
            <a:off x="9085262" y="6178550"/>
            <a:ext cx="2932200" cy="25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627E"/>
              </a:buClr>
              <a:buSzPts val="1200"/>
              <a:buFont typeface="Roboto"/>
              <a:buNone/>
            </a:pPr>
            <a:r>
              <a:rPr b="1" i="0" lang="en-US" sz="1200" u="none" cap="none" strike="noStrike">
                <a:solidFill>
                  <a:srgbClr val="22627E"/>
                </a:solidFill>
                <a:latin typeface="Roboto"/>
                <a:ea typeface="Roboto"/>
                <a:cs typeface="Roboto"/>
                <a:sym typeface="Roboto"/>
              </a:rPr>
              <a:t>www.ebiseducation.com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5" name="Google Shape;325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82400" y="6169025"/>
            <a:ext cx="255587" cy="25558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25900" y="1492225"/>
            <a:ext cx="3086800" cy="4275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1"/>
          <p:cNvSpPr txBox="1"/>
          <p:nvPr>
            <p:ph idx="1" type="body"/>
          </p:nvPr>
        </p:nvSpPr>
        <p:spPr>
          <a:xfrm>
            <a:off x="671500" y="1414450"/>
            <a:ext cx="5748300" cy="43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US" sz="2700">
                <a:solidFill>
                  <a:srgbClr val="22627E"/>
                </a:solidFill>
              </a:rPr>
              <a:t>Lógicos</a:t>
            </a:r>
            <a:endParaRPr b="1" sz="2700">
              <a:solidFill>
                <a:srgbClr val="22627E"/>
              </a:solidFill>
            </a:endParaRPr>
          </a:p>
          <a:p>
            <a:pPr indent="-355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2627E"/>
              </a:buClr>
              <a:buSzPts val="2000"/>
              <a:buChar char="•"/>
            </a:pPr>
            <a:r>
              <a:rPr b="1" lang="en-US" sz="2000">
                <a:solidFill>
                  <a:srgbClr val="22627E"/>
                </a:solidFill>
              </a:rPr>
              <a:t>Y</a:t>
            </a:r>
            <a:r>
              <a:rPr lang="en-US" sz="2000">
                <a:solidFill>
                  <a:srgbClr val="22627E"/>
                </a:solidFill>
              </a:rPr>
              <a:t> lógico (</a:t>
            </a:r>
            <a:r>
              <a:rPr lang="en-US" sz="1800">
                <a:solidFill>
                  <a:srgbClr val="B9CCCF"/>
                </a:solidFill>
                <a:highlight>
                  <a:srgbClr val="323232"/>
                </a:highlight>
                <a:latin typeface="Courier New"/>
                <a:ea typeface="Courier New"/>
                <a:cs typeface="Courier New"/>
                <a:sym typeface="Courier New"/>
              </a:rPr>
              <a:t>&amp;&amp;</a:t>
            </a:r>
            <a:r>
              <a:rPr lang="en-US" sz="2000">
                <a:solidFill>
                  <a:srgbClr val="22627E"/>
                </a:solidFill>
              </a:rPr>
              <a:t>): Devuelve </a:t>
            </a:r>
            <a:r>
              <a:rPr lang="en-US" sz="1800">
                <a:solidFill>
                  <a:srgbClr val="B9CCCF"/>
                </a:solidFill>
                <a:highlight>
                  <a:srgbClr val="323232"/>
                </a:highlight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r>
              <a:rPr lang="en-US" sz="2000">
                <a:solidFill>
                  <a:srgbClr val="22627E"/>
                </a:solidFill>
              </a:rPr>
              <a:t> si ambas condiciones son verdaderas.</a:t>
            </a:r>
            <a:endParaRPr sz="2000">
              <a:solidFill>
                <a:srgbClr val="22627E"/>
              </a:solidFill>
            </a:endParaRPr>
          </a:p>
          <a:p>
            <a:pPr indent="-355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2627E"/>
              </a:buClr>
              <a:buSzPts val="2000"/>
              <a:buChar char="•"/>
            </a:pPr>
            <a:r>
              <a:rPr b="1" lang="en-US" sz="2000">
                <a:solidFill>
                  <a:srgbClr val="22627E"/>
                </a:solidFill>
              </a:rPr>
              <a:t>O</a:t>
            </a:r>
            <a:r>
              <a:rPr lang="en-US" sz="2000">
                <a:solidFill>
                  <a:srgbClr val="22627E"/>
                </a:solidFill>
              </a:rPr>
              <a:t> lógico (</a:t>
            </a:r>
            <a:r>
              <a:rPr lang="en-US" sz="1800">
                <a:solidFill>
                  <a:srgbClr val="B9CCCF"/>
                </a:solidFill>
                <a:highlight>
                  <a:srgbClr val="323232"/>
                </a:highlight>
                <a:latin typeface="Courier New"/>
                <a:ea typeface="Courier New"/>
                <a:cs typeface="Courier New"/>
                <a:sym typeface="Courier New"/>
              </a:rPr>
              <a:t>||</a:t>
            </a:r>
            <a:r>
              <a:rPr lang="en-US" sz="2000">
                <a:solidFill>
                  <a:srgbClr val="22627E"/>
                </a:solidFill>
              </a:rPr>
              <a:t>): Devuelve </a:t>
            </a:r>
            <a:r>
              <a:rPr lang="en-US" sz="1800">
                <a:solidFill>
                  <a:srgbClr val="B9CCCF"/>
                </a:solidFill>
                <a:highlight>
                  <a:srgbClr val="323232"/>
                </a:highlight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r>
              <a:rPr lang="en-US" sz="2000">
                <a:solidFill>
                  <a:srgbClr val="22627E"/>
                </a:solidFill>
              </a:rPr>
              <a:t> si al menos una condición es verdadera.</a:t>
            </a:r>
            <a:endParaRPr sz="2000">
              <a:solidFill>
                <a:srgbClr val="22627E"/>
              </a:solidFill>
            </a:endParaRPr>
          </a:p>
          <a:p>
            <a:pPr indent="-355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2627E"/>
              </a:buClr>
              <a:buSzPts val="2000"/>
              <a:buChar char="•"/>
            </a:pPr>
            <a:r>
              <a:rPr b="1" lang="en-US" sz="2000">
                <a:solidFill>
                  <a:srgbClr val="22627E"/>
                </a:solidFill>
              </a:rPr>
              <a:t>No</a:t>
            </a:r>
            <a:r>
              <a:rPr lang="en-US" sz="2000">
                <a:solidFill>
                  <a:srgbClr val="22627E"/>
                </a:solidFill>
              </a:rPr>
              <a:t> lógico (</a:t>
            </a:r>
            <a:r>
              <a:rPr lang="en-US" sz="1800">
                <a:solidFill>
                  <a:srgbClr val="B9CCCF"/>
                </a:solidFill>
                <a:highlight>
                  <a:srgbClr val="323232"/>
                </a:highlight>
                <a:latin typeface="Courier New"/>
                <a:ea typeface="Courier New"/>
                <a:cs typeface="Courier New"/>
                <a:sym typeface="Courier New"/>
              </a:rPr>
              <a:t>!</a:t>
            </a:r>
            <a:r>
              <a:rPr lang="en-US" sz="2000">
                <a:solidFill>
                  <a:srgbClr val="22627E"/>
                </a:solidFill>
              </a:rPr>
              <a:t>): Invierte el valor booleano.</a:t>
            </a:r>
            <a:endParaRPr sz="2000">
              <a:solidFill>
                <a:srgbClr val="22627E"/>
              </a:solidFill>
            </a:endParaRPr>
          </a:p>
          <a:p>
            <a:pPr indent="-355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2627E"/>
              </a:buClr>
              <a:buSzPts val="2000"/>
              <a:buChar char="•"/>
            </a:pPr>
            <a:r>
              <a:rPr b="1" lang="en-US" sz="2000">
                <a:solidFill>
                  <a:srgbClr val="22627E"/>
                </a:solidFill>
              </a:rPr>
              <a:t>Combinación</a:t>
            </a:r>
            <a:r>
              <a:rPr lang="en-US" sz="2000">
                <a:solidFill>
                  <a:srgbClr val="22627E"/>
                </a:solidFill>
              </a:rPr>
              <a:t>: Permite evaluar múltiples condiciones.</a:t>
            </a:r>
            <a:endParaRPr sz="2000">
              <a:solidFill>
                <a:srgbClr val="22627E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200">
              <a:solidFill>
                <a:srgbClr val="22627E"/>
              </a:solidFill>
            </a:endParaRP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b="1" i="0" lang="en-US" sz="2800" u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,</a:t>
            </a:r>
            <a:endParaRPr/>
          </a:p>
        </p:txBody>
      </p:sp>
      <p:sp>
        <p:nvSpPr>
          <p:cNvPr id="332" name="Google Shape;332;p31"/>
          <p:cNvSpPr txBox="1"/>
          <p:nvPr/>
        </p:nvSpPr>
        <p:spPr>
          <a:xfrm>
            <a:off x="0" y="307975"/>
            <a:ext cx="6654300" cy="693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415B"/>
              </a:buClr>
              <a:buSzPts val="2400"/>
              <a:buFont typeface="Roboto"/>
              <a:buNone/>
            </a:pPr>
            <a:r>
              <a:rPr b="1" lang="en-US" sz="2700">
                <a:solidFill>
                  <a:srgbClr val="01415B"/>
                </a:solidFill>
                <a:latin typeface="Roboto"/>
                <a:ea typeface="Roboto"/>
                <a:cs typeface="Roboto"/>
                <a:sym typeface="Roboto"/>
              </a:rPr>
              <a:t>Operadores</a:t>
            </a:r>
            <a:endParaRPr b="0" i="0" sz="2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33" name="Google Shape;333;p31"/>
          <p:cNvGrpSpPr/>
          <p:nvPr/>
        </p:nvGrpSpPr>
        <p:grpSpPr>
          <a:xfrm>
            <a:off x="9393242" y="6129638"/>
            <a:ext cx="2471796" cy="338159"/>
            <a:chOff x="270050" y="6325600"/>
            <a:chExt cx="3464325" cy="453600"/>
          </a:xfrm>
        </p:grpSpPr>
        <p:sp>
          <p:nvSpPr>
            <p:cNvPr id="334" name="Google Shape;334;p31"/>
            <p:cNvSpPr/>
            <p:nvPr/>
          </p:nvSpPr>
          <p:spPr>
            <a:xfrm>
              <a:off x="270050" y="6325600"/>
              <a:ext cx="3250725" cy="453600"/>
            </a:xfrm>
            <a:custGeom>
              <a:rect b="b" l="l" r="r" t="t"/>
              <a:pathLst>
                <a:path extrusionOk="0" h="453600" w="3250725">
                  <a:moveTo>
                    <a:pt x="226800" y="0"/>
                  </a:moveTo>
                  <a:lnTo>
                    <a:pt x="3023925" y="0"/>
                  </a:lnTo>
                  <a:cubicBezTo>
                    <a:pt x="3149183" y="0"/>
                    <a:pt x="3250725" y="101542"/>
                    <a:pt x="3250725" y="226800"/>
                  </a:cubicBezTo>
                  <a:lnTo>
                    <a:pt x="3250725" y="226800"/>
                  </a:lnTo>
                  <a:cubicBezTo>
                    <a:pt x="3250725" y="352058"/>
                    <a:pt x="3149183" y="453600"/>
                    <a:pt x="3023925" y="453600"/>
                  </a:cubicBezTo>
                  <a:lnTo>
                    <a:pt x="226800" y="453600"/>
                  </a:lnTo>
                  <a:cubicBezTo>
                    <a:pt x="101542" y="453600"/>
                    <a:pt x="0" y="352058"/>
                    <a:pt x="0" y="226800"/>
                  </a:cubicBezTo>
                  <a:lnTo>
                    <a:pt x="0" y="226800"/>
                  </a:lnTo>
                  <a:cubicBezTo>
                    <a:pt x="0" y="101542"/>
                    <a:pt x="101542" y="0"/>
                    <a:pt x="22680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3298B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5" name="Google Shape;335;p31"/>
            <p:cNvSpPr/>
            <p:nvPr/>
          </p:nvSpPr>
          <p:spPr>
            <a:xfrm>
              <a:off x="339024" y="6366061"/>
              <a:ext cx="3132801" cy="366288"/>
            </a:xfrm>
            <a:custGeom>
              <a:rect b="b" l="l" r="r" t="t"/>
              <a:pathLst>
                <a:path extrusionOk="0" h="366288" w="3132801">
                  <a:moveTo>
                    <a:pt x="183144" y="0"/>
                  </a:moveTo>
                  <a:lnTo>
                    <a:pt x="2949657" y="0"/>
                  </a:lnTo>
                  <a:cubicBezTo>
                    <a:pt x="3050805" y="0"/>
                    <a:pt x="3132801" y="81996"/>
                    <a:pt x="3132801" y="183144"/>
                  </a:cubicBezTo>
                  <a:lnTo>
                    <a:pt x="3132801" y="183144"/>
                  </a:lnTo>
                  <a:cubicBezTo>
                    <a:pt x="3132801" y="284292"/>
                    <a:pt x="3050805" y="366288"/>
                    <a:pt x="2949657" y="366288"/>
                  </a:cubicBezTo>
                  <a:lnTo>
                    <a:pt x="183144" y="366288"/>
                  </a:lnTo>
                  <a:cubicBezTo>
                    <a:pt x="81996" y="366288"/>
                    <a:pt x="0" y="284292"/>
                    <a:pt x="0" y="183144"/>
                  </a:cubicBezTo>
                  <a:lnTo>
                    <a:pt x="0" y="183144"/>
                  </a:lnTo>
                  <a:cubicBezTo>
                    <a:pt x="0" y="81996"/>
                    <a:pt x="81996" y="0"/>
                    <a:pt x="183144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3298B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6" name="Google Shape;336;p31"/>
            <p:cNvSpPr/>
            <p:nvPr/>
          </p:nvSpPr>
          <p:spPr>
            <a:xfrm>
              <a:off x="3293975" y="6334125"/>
              <a:ext cx="440400" cy="4404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rgbClr val="3298B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7" name="Google Shape;337;p31"/>
            <p:cNvSpPr/>
            <p:nvPr/>
          </p:nvSpPr>
          <p:spPr>
            <a:xfrm>
              <a:off x="3331025" y="6371175"/>
              <a:ext cx="366300" cy="366300"/>
            </a:xfrm>
            <a:prstGeom prst="ellipse">
              <a:avLst/>
            </a:prstGeom>
            <a:solidFill>
              <a:srgbClr val="3298B3"/>
            </a:solidFill>
            <a:ln cap="flat" cmpd="sng" w="9525">
              <a:solidFill>
                <a:srgbClr val="3298B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38" name="Google Shape;338;p31"/>
          <p:cNvSpPr txBox="1"/>
          <p:nvPr/>
        </p:nvSpPr>
        <p:spPr>
          <a:xfrm>
            <a:off x="9085262" y="6178550"/>
            <a:ext cx="2932200" cy="25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627E"/>
              </a:buClr>
              <a:buSzPts val="1200"/>
              <a:buFont typeface="Roboto"/>
              <a:buNone/>
            </a:pPr>
            <a:r>
              <a:rPr b="1" i="0" lang="en-US" sz="1200" u="none" cap="none" strike="noStrike">
                <a:solidFill>
                  <a:srgbClr val="22627E"/>
                </a:solidFill>
                <a:latin typeface="Roboto"/>
                <a:ea typeface="Roboto"/>
                <a:cs typeface="Roboto"/>
                <a:sym typeface="Roboto"/>
              </a:rPr>
              <a:t>www.ebiseducation.com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9" name="Google Shape;339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82400" y="6169025"/>
            <a:ext cx="255587" cy="255587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37725" y="1695952"/>
            <a:ext cx="4627325" cy="3789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4"/>
          <p:cNvSpPr txBox="1"/>
          <p:nvPr>
            <p:ph type="title"/>
          </p:nvPr>
        </p:nvSpPr>
        <p:spPr>
          <a:xfrm>
            <a:off x="838200" y="282575"/>
            <a:ext cx="72597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Roboto"/>
              <a:buNone/>
            </a:pPr>
            <a:r>
              <a:rPr b="1" i="0" lang="en-US" sz="4400" u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Contenidos</a:t>
            </a:r>
            <a:endParaRPr/>
          </a:p>
        </p:txBody>
      </p:sp>
      <p:sp>
        <p:nvSpPr>
          <p:cNvPr id="98" name="Google Shape;98;p14"/>
          <p:cNvSpPr txBox="1"/>
          <p:nvPr>
            <p:ph idx="1" type="body"/>
          </p:nvPr>
        </p:nvSpPr>
        <p:spPr>
          <a:xfrm>
            <a:off x="838200" y="1852600"/>
            <a:ext cx="73341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Las variables en JavaScript</a:t>
            </a:r>
            <a:endParaRPr sz="2400"/>
          </a:p>
          <a:p>
            <a:pPr indent="-3810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Tipos de datos</a:t>
            </a:r>
            <a:endParaRPr sz="2400"/>
          </a:p>
          <a:p>
            <a:pPr indent="-3810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Operadores</a:t>
            </a:r>
            <a:endParaRPr sz="2400"/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-508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t/>
            </a:r>
            <a:endParaRPr b="0" i="0" sz="2800" u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9" name="Google Shape;99;p14"/>
          <p:cNvPicPr preferRelativeResize="0"/>
          <p:nvPr/>
        </p:nvPicPr>
        <p:blipFill rotWithShape="1">
          <a:blip r:embed="rId3">
            <a:alphaModFix/>
          </a:blip>
          <a:srcRect b="0" l="14527" r="0" t="0"/>
          <a:stretch/>
        </p:blipFill>
        <p:spPr>
          <a:xfrm>
            <a:off x="8275312" y="0"/>
            <a:ext cx="39155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0" name="Google Shape;100;p14"/>
          <p:cNvGrpSpPr/>
          <p:nvPr/>
        </p:nvGrpSpPr>
        <p:grpSpPr>
          <a:xfrm>
            <a:off x="8501066" y="6094181"/>
            <a:ext cx="3463979" cy="454008"/>
            <a:chOff x="270050" y="6325600"/>
            <a:chExt cx="3464325" cy="453600"/>
          </a:xfrm>
        </p:grpSpPr>
        <p:sp>
          <p:nvSpPr>
            <p:cNvPr id="101" name="Google Shape;101;p14"/>
            <p:cNvSpPr/>
            <p:nvPr/>
          </p:nvSpPr>
          <p:spPr>
            <a:xfrm>
              <a:off x="270050" y="6325600"/>
              <a:ext cx="3249987" cy="453600"/>
            </a:xfrm>
            <a:custGeom>
              <a:rect b="b" l="l" r="r" t="t"/>
              <a:pathLst>
                <a:path extrusionOk="0" h="453600" w="3249987">
                  <a:moveTo>
                    <a:pt x="226800" y="0"/>
                  </a:moveTo>
                  <a:lnTo>
                    <a:pt x="3023187" y="0"/>
                  </a:lnTo>
                  <a:cubicBezTo>
                    <a:pt x="3148445" y="0"/>
                    <a:pt x="3249987" y="101542"/>
                    <a:pt x="3249987" y="226800"/>
                  </a:cubicBezTo>
                  <a:lnTo>
                    <a:pt x="3249987" y="226800"/>
                  </a:lnTo>
                  <a:cubicBezTo>
                    <a:pt x="3249987" y="352058"/>
                    <a:pt x="3148445" y="453600"/>
                    <a:pt x="3023187" y="453600"/>
                  </a:cubicBezTo>
                  <a:lnTo>
                    <a:pt x="226800" y="453600"/>
                  </a:lnTo>
                  <a:cubicBezTo>
                    <a:pt x="101542" y="453600"/>
                    <a:pt x="0" y="352058"/>
                    <a:pt x="0" y="226800"/>
                  </a:cubicBezTo>
                  <a:lnTo>
                    <a:pt x="0" y="226800"/>
                  </a:lnTo>
                  <a:cubicBezTo>
                    <a:pt x="0" y="101542"/>
                    <a:pt x="101542" y="0"/>
                    <a:pt x="226800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" name="Google Shape;102;p14"/>
            <p:cNvSpPr/>
            <p:nvPr/>
          </p:nvSpPr>
          <p:spPr>
            <a:xfrm>
              <a:off x="338320" y="6366836"/>
              <a:ext cx="3134087" cy="366369"/>
            </a:xfrm>
            <a:custGeom>
              <a:rect b="b" l="l" r="r" t="t"/>
              <a:pathLst>
                <a:path extrusionOk="0" h="366369" w="3134087">
                  <a:moveTo>
                    <a:pt x="183185" y="0"/>
                  </a:moveTo>
                  <a:lnTo>
                    <a:pt x="2950903" y="0"/>
                  </a:lnTo>
                  <a:cubicBezTo>
                    <a:pt x="3052073" y="0"/>
                    <a:pt x="3134088" y="82015"/>
                    <a:pt x="3134088" y="183185"/>
                  </a:cubicBezTo>
                  <a:lnTo>
                    <a:pt x="3134087" y="183185"/>
                  </a:lnTo>
                  <a:cubicBezTo>
                    <a:pt x="3134087" y="284355"/>
                    <a:pt x="3052072" y="366370"/>
                    <a:pt x="2950902" y="366370"/>
                  </a:cubicBezTo>
                  <a:lnTo>
                    <a:pt x="183185" y="366369"/>
                  </a:lnTo>
                  <a:cubicBezTo>
                    <a:pt x="82015" y="366369"/>
                    <a:pt x="0" y="284354"/>
                    <a:pt x="0" y="183184"/>
                  </a:cubicBezTo>
                  <a:lnTo>
                    <a:pt x="0" y="183185"/>
                  </a:lnTo>
                  <a:cubicBezTo>
                    <a:pt x="0" y="82015"/>
                    <a:pt x="82015" y="0"/>
                    <a:pt x="1831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Google Shape;103;p14"/>
            <p:cNvSpPr/>
            <p:nvPr/>
          </p:nvSpPr>
          <p:spPr>
            <a:xfrm>
              <a:off x="3293975" y="6334125"/>
              <a:ext cx="440400" cy="4404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Google Shape;104;p14"/>
            <p:cNvSpPr/>
            <p:nvPr/>
          </p:nvSpPr>
          <p:spPr>
            <a:xfrm>
              <a:off x="3331025" y="6371175"/>
              <a:ext cx="366300" cy="366300"/>
            </a:xfrm>
            <a:prstGeom prst="ellipse">
              <a:avLst/>
            </a:prstGeom>
            <a:solidFill>
              <a:srgbClr val="3298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5" name="Google Shape;105;p14"/>
          <p:cNvSpPr txBox="1"/>
          <p:nvPr/>
        </p:nvSpPr>
        <p:spPr>
          <a:xfrm>
            <a:off x="8658225" y="6146800"/>
            <a:ext cx="2932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800"/>
              <a:buFont typeface="Roboto"/>
              <a:buNone/>
            </a:pPr>
            <a:r>
              <a:rPr b="1" i="0" lang="en-US" sz="1800" u="none" cap="none" strike="noStrike">
                <a:solidFill>
                  <a:srgbClr val="323232"/>
                </a:solidFill>
                <a:latin typeface="Roboto"/>
                <a:ea typeface="Roboto"/>
                <a:cs typeface="Roboto"/>
                <a:sym typeface="Roboto"/>
              </a:rPr>
              <a:t>www.ebiseducation.com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6" name="Google Shape;106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622087" y="6203950"/>
            <a:ext cx="255587" cy="2555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1415B"/>
        </a:solidFill>
      </p:bgPr>
    </p:bg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5" name="Google Shape;345;p32"/>
          <p:cNvGrpSpPr/>
          <p:nvPr/>
        </p:nvGrpSpPr>
        <p:grpSpPr>
          <a:xfrm>
            <a:off x="4849767" y="6163521"/>
            <a:ext cx="2355741" cy="307994"/>
            <a:chOff x="270050" y="6325600"/>
            <a:chExt cx="3464325" cy="453600"/>
          </a:xfrm>
        </p:grpSpPr>
        <p:sp>
          <p:nvSpPr>
            <p:cNvPr id="346" name="Google Shape;346;p32"/>
            <p:cNvSpPr/>
            <p:nvPr/>
          </p:nvSpPr>
          <p:spPr>
            <a:xfrm>
              <a:off x="270050" y="6325600"/>
              <a:ext cx="3249556" cy="453600"/>
            </a:xfrm>
            <a:custGeom>
              <a:rect b="b" l="l" r="r" t="t"/>
              <a:pathLst>
                <a:path extrusionOk="0" h="453600" w="3249556">
                  <a:moveTo>
                    <a:pt x="226800" y="0"/>
                  </a:moveTo>
                  <a:lnTo>
                    <a:pt x="3022756" y="0"/>
                  </a:lnTo>
                  <a:cubicBezTo>
                    <a:pt x="3148014" y="0"/>
                    <a:pt x="3249556" y="101542"/>
                    <a:pt x="3249556" y="226800"/>
                  </a:cubicBezTo>
                  <a:lnTo>
                    <a:pt x="3249556" y="226800"/>
                  </a:lnTo>
                  <a:cubicBezTo>
                    <a:pt x="3249556" y="352058"/>
                    <a:pt x="3148014" y="453600"/>
                    <a:pt x="3022756" y="453600"/>
                  </a:cubicBezTo>
                  <a:lnTo>
                    <a:pt x="226800" y="453600"/>
                  </a:lnTo>
                  <a:cubicBezTo>
                    <a:pt x="101542" y="453600"/>
                    <a:pt x="0" y="352058"/>
                    <a:pt x="0" y="226800"/>
                  </a:cubicBezTo>
                  <a:lnTo>
                    <a:pt x="0" y="226800"/>
                  </a:lnTo>
                  <a:cubicBezTo>
                    <a:pt x="0" y="101542"/>
                    <a:pt x="101542" y="0"/>
                    <a:pt x="226800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2175" lIns="62175" spcFirstLastPara="1" rIns="62175" wrap="square" tIns="621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7" name="Google Shape;347;p32"/>
            <p:cNvSpPr/>
            <p:nvPr/>
          </p:nvSpPr>
          <p:spPr>
            <a:xfrm>
              <a:off x="340084" y="6367687"/>
              <a:ext cx="3132833" cy="364751"/>
            </a:xfrm>
            <a:custGeom>
              <a:rect b="b" l="l" r="r" t="t"/>
              <a:pathLst>
                <a:path extrusionOk="0" h="364751" w="3132833">
                  <a:moveTo>
                    <a:pt x="182376" y="0"/>
                  </a:moveTo>
                  <a:lnTo>
                    <a:pt x="2950458" y="0"/>
                  </a:lnTo>
                  <a:cubicBezTo>
                    <a:pt x="3051181" y="0"/>
                    <a:pt x="3132834" y="81653"/>
                    <a:pt x="3132834" y="182376"/>
                  </a:cubicBezTo>
                  <a:lnTo>
                    <a:pt x="3132833" y="182376"/>
                  </a:lnTo>
                  <a:cubicBezTo>
                    <a:pt x="3132833" y="283099"/>
                    <a:pt x="3051180" y="364752"/>
                    <a:pt x="2950457" y="364752"/>
                  </a:cubicBezTo>
                  <a:lnTo>
                    <a:pt x="182376" y="364751"/>
                  </a:lnTo>
                  <a:cubicBezTo>
                    <a:pt x="81653" y="364751"/>
                    <a:pt x="0" y="283098"/>
                    <a:pt x="0" y="182375"/>
                  </a:cubicBezTo>
                  <a:lnTo>
                    <a:pt x="0" y="182376"/>
                  </a:lnTo>
                  <a:cubicBezTo>
                    <a:pt x="0" y="81653"/>
                    <a:pt x="81653" y="0"/>
                    <a:pt x="1823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62175" lIns="62175" spcFirstLastPara="1" rIns="62175" wrap="square" tIns="621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8" name="Google Shape;348;p32"/>
            <p:cNvSpPr/>
            <p:nvPr/>
          </p:nvSpPr>
          <p:spPr>
            <a:xfrm>
              <a:off x="3293975" y="6334125"/>
              <a:ext cx="440400" cy="4404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62175" lIns="62175" spcFirstLastPara="1" rIns="62175" wrap="square" tIns="621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9" name="Google Shape;349;p32"/>
            <p:cNvSpPr/>
            <p:nvPr/>
          </p:nvSpPr>
          <p:spPr>
            <a:xfrm>
              <a:off x="3331025" y="6371175"/>
              <a:ext cx="366300" cy="366300"/>
            </a:xfrm>
            <a:prstGeom prst="ellipse">
              <a:avLst/>
            </a:prstGeom>
            <a:solidFill>
              <a:srgbClr val="3298B3"/>
            </a:solidFill>
            <a:ln>
              <a:noFill/>
            </a:ln>
          </p:spPr>
          <p:txBody>
            <a:bodyPr anchorCtr="0" anchor="ctr" bIns="62175" lIns="62175" spcFirstLastPara="1" rIns="62175" wrap="square" tIns="621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50" name="Google Shape;350;p32"/>
          <p:cNvSpPr txBox="1"/>
          <p:nvPr/>
        </p:nvSpPr>
        <p:spPr>
          <a:xfrm>
            <a:off x="4978462" y="6205287"/>
            <a:ext cx="1993800" cy="2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2175" lIns="62175" spcFirstLastPara="1" rIns="62175" wrap="square" tIns="621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627E"/>
              </a:buClr>
              <a:buSzPts val="1200"/>
              <a:buFont typeface="Roboto"/>
              <a:buNone/>
            </a:pPr>
            <a:r>
              <a:rPr b="1" i="0" lang="en-US" sz="1200" u="none" cap="none" strike="noStrike">
                <a:solidFill>
                  <a:srgbClr val="22627E"/>
                </a:solidFill>
                <a:latin typeface="Roboto"/>
                <a:ea typeface="Roboto"/>
                <a:cs typeface="Roboto"/>
                <a:sym typeface="Roboto"/>
              </a:rPr>
              <a:t>www.ebiseducation.com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51" name="Google Shape;351;p32"/>
          <p:cNvGrpSpPr/>
          <p:nvPr/>
        </p:nvGrpSpPr>
        <p:grpSpPr>
          <a:xfrm>
            <a:off x="1271525" y="344550"/>
            <a:ext cx="9648724" cy="5666576"/>
            <a:chOff x="3401941" y="1476236"/>
            <a:chExt cx="5331965" cy="3329559"/>
          </a:xfrm>
        </p:grpSpPr>
        <p:pic>
          <p:nvPicPr>
            <p:cNvPr id="352" name="Google Shape;352;p32"/>
            <p:cNvPicPr preferRelativeResize="0"/>
            <p:nvPr/>
          </p:nvPicPr>
          <p:blipFill rotWithShape="1">
            <a:blip r:embed="rId3">
              <a:alphaModFix/>
            </a:blip>
            <a:srcRect b="-2070" l="0" r="0" t="0"/>
            <a:stretch/>
          </p:blipFill>
          <p:spPr>
            <a:xfrm>
              <a:off x="3401941" y="1476236"/>
              <a:ext cx="5331965" cy="332955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3" name="Google Shape;353;p32"/>
            <p:cNvSpPr txBox="1"/>
            <p:nvPr/>
          </p:nvSpPr>
          <p:spPr>
            <a:xfrm>
              <a:off x="4011633" y="2253263"/>
              <a:ext cx="769354" cy="24159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2175" lIns="62175" spcFirstLastPara="1" rIns="62175" wrap="square" tIns="621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AFFFE"/>
                </a:buClr>
                <a:buSzPts val="1300"/>
                <a:buFont typeface="Roboto"/>
                <a:buNone/>
              </a:pPr>
              <a:r>
                <a:rPr b="1" i="0" lang="en-US" sz="1300" u="none" cap="none" strike="noStrike">
                  <a:solidFill>
                    <a:srgbClr val="FAFFFE"/>
                  </a:solidFill>
                  <a:latin typeface="Roboto"/>
                  <a:ea typeface="Roboto"/>
                  <a:cs typeface="Roboto"/>
                  <a:sym typeface="Roboto"/>
                </a:rPr>
                <a:t>USA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54" name="Google Shape;354;p32"/>
            <p:cNvCxnSpPr/>
            <p:nvPr/>
          </p:nvCxnSpPr>
          <p:spPr>
            <a:xfrm rot="10800000">
              <a:off x="6366435" y="2308445"/>
              <a:ext cx="3957" cy="0"/>
            </a:xfrm>
            <a:prstGeom prst="straightConnector1">
              <a:avLst/>
            </a:prstGeom>
            <a:noFill/>
            <a:ln cap="flat" cmpd="sng" w="9525">
              <a:solidFill>
                <a:srgbClr val="6ACBB8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pic>
        <p:nvPicPr>
          <p:cNvPr id="355" name="Google Shape;355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72262" y="6237862"/>
            <a:ext cx="174625" cy="173037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32"/>
          <p:cNvSpPr/>
          <p:nvPr/>
        </p:nvSpPr>
        <p:spPr>
          <a:xfrm>
            <a:off x="6425707" y="2234708"/>
            <a:ext cx="132600" cy="1221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7" name="Google Shape;357;p32"/>
          <p:cNvSpPr/>
          <p:nvPr/>
        </p:nvSpPr>
        <p:spPr>
          <a:xfrm>
            <a:off x="3549490" y="3719612"/>
            <a:ext cx="217500" cy="206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8" name="Google Shape;358;p32"/>
          <p:cNvSpPr/>
          <p:nvPr/>
        </p:nvSpPr>
        <p:spPr>
          <a:xfrm>
            <a:off x="2737614" y="2564842"/>
            <a:ext cx="217500" cy="206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9" name="Google Shape;359;p32"/>
          <p:cNvSpPr/>
          <p:nvPr/>
        </p:nvSpPr>
        <p:spPr>
          <a:xfrm>
            <a:off x="9632935" y="4676842"/>
            <a:ext cx="217500" cy="206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0" name="Google Shape;360;p32"/>
          <p:cNvSpPr/>
          <p:nvPr/>
        </p:nvSpPr>
        <p:spPr>
          <a:xfrm>
            <a:off x="3767137" y="5725482"/>
            <a:ext cx="217500" cy="206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1" name="Google Shape;361;p32"/>
          <p:cNvSpPr/>
          <p:nvPr/>
        </p:nvSpPr>
        <p:spPr>
          <a:xfrm>
            <a:off x="4570721" y="4224037"/>
            <a:ext cx="217500" cy="206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2" name="Google Shape;362;p32"/>
          <p:cNvSpPr/>
          <p:nvPr/>
        </p:nvSpPr>
        <p:spPr>
          <a:xfrm>
            <a:off x="2846437" y="2523933"/>
            <a:ext cx="137100" cy="1443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3" name="Google Shape;363;p32"/>
          <p:cNvSpPr/>
          <p:nvPr/>
        </p:nvSpPr>
        <p:spPr>
          <a:xfrm>
            <a:off x="3549490" y="3777787"/>
            <a:ext cx="126600" cy="1485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4" name="Google Shape;364;p32"/>
          <p:cNvSpPr/>
          <p:nvPr/>
        </p:nvSpPr>
        <p:spPr>
          <a:xfrm>
            <a:off x="3911416" y="3748699"/>
            <a:ext cx="126600" cy="1221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5" name="Google Shape;365;p32"/>
          <p:cNvSpPr/>
          <p:nvPr/>
        </p:nvSpPr>
        <p:spPr>
          <a:xfrm>
            <a:off x="4504411" y="4162975"/>
            <a:ext cx="132600" cy="1221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6" name="Google Shape;366;p32"/>
          <p:cNvSpPr/>
          <p:nvPr/>
        </p:nvSpPr>
        <p:spPr>
          <a:xfrm>
            <a:off x="4656811" y="4315375"/>
            <a:ext cx="132600" cy="1221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7" name="Google Shape;367;p32"/>
          <p:cNvSpPr/>
          <p:nvPr/>
        </p:nvSpPr>
        <p:spPr>
          <a:xfrm>
            <a:off x="3960441" y="5640192"/>
            <a:ext cx="132600" cy="1221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8" name="Google Shape;368;p32"/>
          <p:cNvSpPr/>
          <p:nvPr/>
        </p:nvSpPr>
        <p:spPr>
          <a:xfrm>
            <a:off x="6122576" y="2503780"/>
            <a:ext cx="132600" cy="1221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9" name="Google Shape;369;p32"/>
          <p:cNvSpPr/>
          <p:nvPr/>
        </p:nvSpPr>
        <p:spPr>
          <a:xfrm>
            <a:off x="6290459" y="2503780"/>
            <a:ext cx="132600" cy="1221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0" name="Google Shape;370;p32"/>
          <p:cNvSpPr/>
          <p:nvPr/>
        </p:nvSpPr>
        <p:spPr>
          <a:xfrm>
            <a:off x="10197650" y="4719172"/>
            <a:ext cx="132600" cy="1221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1" name="Google Shape;371;p32"/>
          <p:cNvSpPr/>
          <p:nvPr/>
        </p:nvSpPr>
        <p:spPr>
          <a:xfrm>
            <a:off x="9566625" y="4780234"/>
            <a:ext cx="132600" cy="1221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2" name="Google Shape;372;p32"/>
          <p:cNvSpPr/>
          <p:nvPr/>
        </p:nvSpPr>
        <p:spPr>
          <a:xfrm>
            <a:off x="3209426" y="2951834"/>
            <a:ext cx="137100" cy="1443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3" name="Google Shape;373;p32"/>
          <p:cNvSpPr/>
          <p:nvPr/>
        </p:nvSpPr>
        <p:spPr>
          <a:xfrm>
            <a:off x="3521260" y="3128249"/>
            <a:ext cx="137100" cy="1443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4" name="Google Shape;374;p32"/>
          <p:cNvSpPr/>
          <p:nvPr/>
        </p:nvSpPr>
        <p:spPr>
          <a:xfrm>
            <a:off x="5697983" y="2564842"/>
            <a:ext cx="282600" cy="2664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5" name="Google Shape;375;p32"/>
          <p:cNvSpPr/>
          <p:nvPr/>
        </p:nvSpPr>
        <p:spPr>
          <a:xfrm>
            <a:off x="5631673" y="2624381"/>
            <a:ext cx="132600" cy="1221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6" name="Google Shape;376;p32"/>
          <p:cNvSpPr/>
          <p:nvPr/>
        </p:nvSpPr>
        <p:spPr>
          <a:xfrm>
            <a:off x="5726212" y="2668234"/>
            <a:ext cx="132600" cy="122100"/>
          </a:xfrm>
          <a:prstGeom prst="ellipse">
            <a:avLst/>
          </a:prstGeom>
          <a:solidFill>
            <a:srgbClr val="B9CCC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7" name="Google Shape;377;p32"/>
          <p:cNvSpPr/>
          <p:nvPr/>
        </p:nvSpPr>
        <p:spPr>
          <a:xfrm>
            <a:off x="5684751" y="2761787"/>
            <a:ext cx="132600" cy="1221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8" name="Google Shape;378;p32"/>
          <p:cNvSpPr/>
          <p:nvPr/>
        </p:nvSpPr>
        <p:spPr>
          <a:xfrm>
            <a:off x="5833737" y="2761787"/>
            <a:ext cx="132600" cy="122100"/>
          </a:xfrm>
          <a:prstGeom prst="ellipse">
            <a:avLst/>
          </a:prstGeom>
          <a:solidFill>
            <a:srgbClr val="B9CCC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9" name="Google Shape;379;p32"/>
          <p:cNvSpPr/>
          <p:nvPr/>
        </p:nvSpPr>
        <p:spPr>
          <a:xfrm>
            <a:off x="3526412" y="4285099"/>
            <a:ext cx="126600" cy="1221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0" name="Google Shape;380;p32"/>
          <p:cNvSpPr/>
          <p:nvPr/>
        </p:nvSpPr>
        <p:spPr>
          <a:xfrm>
            <a:off x="3933605" y="4468455"/>
            <a:ext cx="126600" cy="1221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1" name="Google Shape;381;p32"/>
          <p:cNvSpPr/>
          <p:nvPr/>
        </p:nvSpPr>
        <p:spPr>
          <a:xfrm>
            <a:off x="3209426" y="3597488"/>
            <a:ext cx="132600" cy="122100"/>
          </a:xfrm>
          <a:prstGeom prst="ellipse">
            <a:avLst/>
          </a:prstGeom>
          <a:solidFill>
            <a:srgbClr val="B9CCC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2" name="Google Shape;382;p32"/>
          <p:cNvSpPr/>
          <p:nvPr/>
        </p:nvSpPr>
        <p:spPr>
          <a:xfrm>
            <a:off x="2647451" y="3200399"/>
            <a:ext cx="132600" cy="122100"/>
          </a:xfrm>
          <a:prstGeom prst="ellipse">
            <a:avLst/>
          </a:prstGeom>
          <a:solidFill>
            <a:srgbClr val="B9CCC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3" name="Google Shape;383;p32"/>
          <p:cNvSpPr/>
          <p:nvPr/>
        </p:nvSpPr>
        <p:spPr>
          <a:xfrm>
            <a:off x="2933965" y="3327733"/>
            <a:ext cx="137100" cy="1443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84" name="Google Shape;384;p3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805850" y="5350400"/>
            <a:ext cx="2424023" cy="6580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1415B"/>
        </a:solid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" name="Google Shape;111;p15"/>
          <p:cNvGrpSpPr/>
          <p:nvPr/>
        </p:nvGrpSpPr>
        <p:grpSpPr>
          <a:xfrm>
            <a:off x="2178127" y="2865504"/>
            <a:ext cx="7364281" cy="1146201"/>
            <a:chOff x="2990101" y="2717970"/>
            <a:chExt cx="6251512" cy="1144942"/>
          </a:xfrm>
        </p:grpSpPr>
        <p:sp>
          <p:nvSpPr>
            <p:cNvPr id="112" name="Google Shape;112;p15"/>
            <p:cNvSpPr/>
            <p:nvPr/>
          </p:nvSpPr>
          <p:spPr>
            <a:xfrm>
              <a:off x="2990101" y="2717970"/>
              <a:ext cx="6251512" cy="1144942"/>
            </a:xfrm>
            <a:custGeom>
              <a:rect b="b" l="l" r="r" t="t"/>
              <a:pathLst>
                <a:path extrusionOk="0" h="1144942" w="6251512">
                  <a:moveTo>
                    <a:pt x="572471" y="0"/>
                  </a:moveTo>
                  <a:lnTo>
                    <a:pt x="5679041" y="0"/>
                  </a:lnTo>
                  <a:cubicBezTo>
                    <a:pt x="5995208" y="0"/>
                    <a:pt x="6251512" y="256304"/>
                    <a:pt x="6251512" y="572471"/>
                  </a:cubicBezTo>
                  <a:lnTo>
                    <a:pt x="6251512" y="572471"/>
                  </a:lnTo>
                  <a:cubicBezTo>
                    <a:pt x="6251512" y="888638"/>
                    <a:pt x="5995208" y="1144942"/>
                    <a:pt x="5679041" y="1144942"/>
                  </a:cubicBezTo>
                  <a:lnTo>
                    <a:pt x="572471" y="1144942"/>
                  </a:lnTo>
                  <a:cubicBezTo>
                    <a:pt x="256304" y="1144942"/>
                    <a:pt x="0" y="888638"/>
                    <a:pt x="0" y="572471"/>
                  </a:cubicBezTo>
                  <a:lnTo>
                    <a:pt x="0" y="572471"/>
                  </a:lnTo>
                  <a:cubicBezTo>
                    <a:pt x="0" y="256304"/>
                    <a:pt x="256304" y="0"/>
                    <a:pt x="57247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3298B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Google Shape;113;p15"/>
            <p:cNvSpPr/>
            <p:nvPr/>
          </p:nvSpPr>
          <p:spPr>
            <a:xfrm>
              <a:off x="3113925" y="2822632"/>
              <a:ext cx="6034026" cy="924516"/>
            </a:xfrm>
            <a:custGeom>
              <a:rect b="b" l="l" r="r" t="t"/>
              <a:pathLst>
                <a:path extrusionOk="0" h="924516" w="6034026">
                  <a:moveTo>
                    <a:pt x="462258" y="0"/>
                  </a:moveTo>
                  <a:lnTo>
                    <a:pt x="5571768" y="0"/>
                  </a:lnTo>
                  <a:cubicBezTo>
                    <a:pt x="5827066" y="0"/>
                    <a:pt x="6034026" y="206960"/>
                    <a:pt x="6034026" y="462258"/>
                  </a:cubicBezTo>
                  <a:lnTo>
                    <a:pt x="6034026" y="462258"/>
                  </a:lnTo>
                  <a:cubicBezTo>
                    <a:pt x="6034026" y="717556"/>
                    <a:pt x="5827066" y="924516"/>
                    <a:pt x="5571768" y="924516"/>
                  </a:cubicBezTo>
                  <a:lnTo>
                    <a:pt x="462258" y="924516"/>
                  </a:lnTo>
                  <a:cubicBezTo>
                    <a:pt x="206960" y="924516"/>
                    <a:pt x="0" y="717556"/>
                    <a:pt x="0" y="462258"/>
                  </a:cubicBezTo>
                  <a:lnTo>
                    <a:pt x="0" y="462258"/>
                  </a:lnTo>
                  <a:cubicBezTo>
                    <a:pt x="0" y="206960"/>
                    <a:pt x="206960" y="0"/>
                    <a:pt x="462258" y="0"/>
                  </a:cubicBezTo>
                  <a:close/>
                </a:path>
              </a:pathLst>
            </a:custGeom>
            <a:solidFill>
              <a:srgbClr val="3298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4" name="Google Shape;114;p15"/>
          <p:cNvSpPr/>
          <p:nvPr/>
        </p:nvSpPr>
        <p:spPr>
          <a:xfrm>
            <a:off x="8281900" y="2571750"/>
            <a:ext cx="1731900" cy="1714500"/>
          </a:xfrm>
          <a:prstGeom prst="ellipse">
            <a:avLst/>
          </a:prstGeom>
          <a:solidFill>
            <a:srgbClr val="01415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15"/>
          <p:cNvSpPr txBox="1"/>
          <p:nvPr>
            <p:ph idx="1" type="body"/>
          </p:nvPr>
        </p:nvSpPr>
        <p:spPr>
          <a:xfrm>
            <a:off x="3798800" y="3132137"/>
            <a:ext cx="5064000" cy="61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</a:pPr>
            <a:r>
              <a:rPr b="1" lang="en-US" sz="2800">
                <a:solidFill>
                  <a:srgbClr val="FFFFFF"/>
                </a:solidFill>
              </a:rPr>
              <a:t>Variables en JavaScript</a:t>
            </a:r>
            <a:endParaRPr/>
          </a:p>
        </p:txBody>
      </p:sp>
      <p:sp>
        <p:nvSpPr>
          <p:cNvPr id="116" name="Google Shape;116;p15"/>
          <p:cNvSpPr/>
          <p:nvPr/>
        </p:nvSpPr>
        <p:spPr>
          <a:xfrm>
            <a:off x="8402550" y="2703512"/>
            <a:ext cx="1492200" cy="1390800"/>
          </a:xfrm>
          <a:prstGeom prst="ellipse">
            <a:avLst/>
          </a:prstGeom>
          <a:solidFill>
            <a:srgbClr val="3298B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7" name="Google Shape;117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26413" y="3057525"/>
            <a:ext cx="742950" cy="74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76380" y="5693900"/>
            <a:ext cx="2736620" cy="742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6"/>
          <p:cNvSpPr txBox="1"/>
          <p:nvPr>
            <p:ph idx="1" type="body"/>
          </p:nvPr>
        </p:nvSpPr>
        <p:spPr>
          <a:xfrm>
            <a:off x="671500" y="1414450"/>
            <a:ext cx="5748300" cy="43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000">
              <a:solidFill>
                <a:srgbClr val="22627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solidFill>
                  <a:srgbClr val="22627E"/>
                </a:solidFill>
              </a:rPr>
              <a:t>Qué es una variable?</a:t>
            </a:r>
            <a:endParaRPr sz="2000">
              <a:solidFill>
                <a:srgbClr val="22627E"/>
              </a:solidFill>
            </a:endParaRPr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Clr>
                <a:srgbClr val="22627E"/>
              </a:buClr>
              <a:buSzPts val="2000"/>
              <a:buChar char="•"/>
            </a:pPr>
            <a:r>
              <a:rPr lang="en-US" sz="2000">
                <a:solidFill>
                  <a:srgbClr val="22627E"/>
                </a:solidFill>
              </a:rPr>
              <a:t>Contenedor que almacena datos</a:t>
            </a:r>
            <a:endParaRPr sz="2000">
              <a:solidFill>
                <a:srgbClr val="22627E"/>
              </a:solidFill>
            </a:endParaRPr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Clr>
                <a:srgbClr val="22627E"/>
              </a:buClr>
              <a:buSzPts val="2000"/>
              <a:buChar char="•"/>
            </a:pPr>
            <a:r>
              <a:rPr lang="en-US" sz="2000">
                <a:solidFill>
                  <a:srgbClr val="22627E"/>
                </a:solidFill>
              </a:rPr>
              <a:t>Permiten la reutilización</a:t>
            </a:r>
            <a:endParaRPr sz="2000">
              <a:solidFill>
                <a:srgbClr val="22627E"/>
              </a:solidFill>
            </a:endParaRPr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Clr>
                <a:srgbClr val="22627E"/>
              </a:buClr>
              <a:buSzPts val="2000"/>
              <a:buChar char="•"/>
            </a:pPr>
            <a:r>
              <a:rPr lang="en-US" sz="2000">
                <a:solidFill>
                  <a:srgbClr val="22627E"/>
                </a:solidFill>
              </a:rPr>
              <a:t>Desvinculan el valor de su uso</a:t>
            </a:r>
            <a:endParaRPr sz="2000">
              <a:solidFill>
                <a:srgbClr val="22627E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000">
              <a:solidFill>
                <a:srgbClr val="22627E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000">
              <a:solidFill>
                <a:srgbClr val="22627E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000">
              <a:solidFill>
                <a:srgbClr val="22627E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000">
              <a:solidFill>
                <a:srgbClr val="22627E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200">
              <a:solidFill>
                <a:srgbClr val="22627E"/>
              </a:solidFill>
            </a:endParaRP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b="1" i="0" lang="en-US" sz="2800" u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,</a:t>
            </a:r>
            <a:endParaRPr/>
          </a:p>
        </p:txBody>
      </p:sp>
      <p:sp>
        <p:nvSpPr>
          <p:cNvPr id="124" name="Google Shape;124;p16"/>
          <p:cNvSpPr txBox="1"/>
          <p:nvPr/>
        </p:nvSpPr>
        <p:spPr>
          <a:xfrm>
            <a:off x="0" y="307975"/>
            <a:ext cx="6654300" cy="693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415B"/>
              </a:buClr>
              <a:buSzPts val="2400"/>
              <a:buFont typeface="Roboto"/>
              <a:buNone/>
            </a:pPr>
            <a:r>
              <a:rPr b="1" lang="en-US" sz="2700">
                <a:solidFill>
                  <a:srgbClr val="01415B"/>
                </a:solidFill>
                <a:latin typeface="Roboto"/>
                <a:ea typeface="Roboto"/>
                <a:cs typeface="Roboto"/>
                <a:sym typeface="Roboto"/>
              </a:rPr>
              <a:t>Variables en JavaScript</a:t>
            </a:r>
            <a:endParaRPr b="0" i="0" sz="2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5" name="Google Shape;125;p16"/>
          <p:cNvGrpSpPr/>
          <p:nvPr/>
        </p:nvGrpSpPr>
        <p:grpSpPr>
          <a:xfrm>
            <a:off x="9393242" y="6129638"/>
            <a:ext cx="2471796" cy="338159"/>
            <a:chOff x="270050" y="6325600"/>
            <a:chExt cx="3464325" cy="453600"/>
          </a:xfrm>
        </p:grpSpPr>
        <p:sp>
          <p:nvSpPr>
            <p:cNvPr id="126" name="Google Shape;126;p16"/>
            <p:cNvSpPr/>
            <p:nvPr/>
          </p:nvSpPr>
          <p:spPr>
            <a:xfrm>
              <a:off x="270050" y="6325600"/>
              <a:ext cx="3250725" cy="453600"/>
            </a:xfrm>
            <a:custGeom>
              <a:rect b="b" l="l" r="r" t="t"/>
              <a:pathLst>
                <a:path extrusionOk="0" h="453600" w="3250725">
                  <a:moveTo>
                    <a:pt x="226800" y="0"/>
                  </a:moveTo>
                  <a:lnTo>
                    <a:pt x="3023925" y="0"/>
                  </a:lnTo>
                  <a:cubicBezTo>
                    <a:pt x="3149183" y="0"/>
                    <a:pt x="3250725" y="101542"/>
                    <a:pt x="3250725" y="226800"/>
                  </a:cubicBezTo>
                  <a:lnTo>
                    <a:pt x="3250725" y="226800"/>
                  </a:lnTo>
                  <a:cubicBezTo>
                    <a:pt x="3250725" y="352058"/>
                    <a:pt x="3149183" y="453600"/>
                    <a:pt x="3023925" y="453600"/>
                  </a:cubicBezTo>
                  <a:lnTo>
                    <a:pt x="226800" y="453600"/>
                  </a:lnTo>
                  <a:cubicBezTo>
                    <a:pt x="101542" y="453600"/>
                    <a:pt x="0" y="352058"/>
                    <a:pt x="0" y="226800"/>
                  </a:cubicBezTo>
                  <a:lnTo>
                    <a:pt x="0" y="226800"/>
                  </a:lnTo>
                  <a:cubicBezTo>
                    <a:pt x="0" y="101542"/>
                    <a:pt x="101542" y="0"/>
                    <a:pt x="22680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3298B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" name="Google Shape;127;p16"/>
            <p:cNvSpPr/>
            <p:nvPr/>
          </p:nvSpPr>
          <p:spPr>
            <a:xfrm>
              <a:off x="339024" y="6366061"/>
              <a:ext cx="3132801" cy="366288"/>
            </a:xfrm>
            <a:custGeom>
              <a:rect b="b" l="l" r="r" t="t"/>
              <a:pathLst>
                <a:path extrusionOk="0" h="366288" w="3132801">
                  <a:moveTo>
                    <a:pt x="183144" y="0"/>
                  </a:moveTo>
                  <a:lnTo>
                    <a:pt x="2949657" y="0"/>
                  </a:lnTo>
                  <a:cubicBezTo>
                    <a:pt x="3050805" y="0"/>
                    <a:pt x="3132801" y="81996"/>
                    <a:pt x="3132801" y="183144"/>
                  </a:cubicBezTo>
                  <a:lnTo>
                    <a:pt x="3132801" y="183144"/>
                  </a:lnTo>
                  <a:cubicBezTo>
                    <a:pt x="3132801" y="284292"/>
                    <a:pt x="3050805" y="366288"/>
                    <a:pt x="2949657" y="366288"/>
                  </a:cubicBezTo>
                  <a:lnTo>
                    <a:pt x="183144" y="366288"/>
                  </a:lnTo>
                  <a:cubicBezTo>
                    <a:pt x="81996" y="366288"/>
                    <a:pt x="0" y="284292"/>
                    <a:pt x="0" y="183144"/>
                  </a:cubicBezTo>
                  <a:lnTo>
                    <a:pt x="0" y="183144"/>
                  </a:lnTo>
                  <a:cubicBezTo>
                    <a:pt x="0" y="81996"/>
                    <a:pt x="81996" y="0"/>
                    <a:pt x="183144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3298B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Google Shape;128;p16"/>
            <p:cNvSpPr/>
            <p:nvPr/>
          </p:nvSpPr>
          <p:spPr>
            <a:xfrm>
              <a:off x="3293975" y="6334125"/>
              <a:ext cx="440400" cy="4404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rgbClr val="3298B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" name="Google Shape;129;p16"/>
            <p:cNvSpPr/>
            <p:nvPr/>
          </p:nvSpPr>
          <p:spPr>
            <a:xfrm>
              <a:off x="3331025" y="6371175"/>
              <a:ext cx="366300" cy="366300"/>
            </a:xfrm>
            <a:prstGeom prst="ellipse">
              <a:avLst/>
            </a:prstGeom>
            <a:solidFill>
              <a:srgbClr val="3298B3"/>
            </a:solidFill>
            <a:ln cap="flat" cmpd="sng" w="9525">
              <a:solidFill>
                <a:srgbClr val="3298B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0" name="Google Shape;130;p16"/>
          <p:cNvSpPr txBox="1"/>
          <p:nvPr/>
        </p:nvSpPr>
        <p:spPr>
          <a:xfrm>
            <a:off x="9085262" y="6178550"/>
            <a:ext cx="2932200" cy="25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627E"/>
              </a:buClr>
              <a:buSzPts val="1200"/>
              <a:buFont typeface="Roboto"/>
              <a:buNone/>
            </a:pPr>
            <a:r>
              <a:rPr b="1" i="0" lang="en-US" sz="1200" u="none" cap="none" strike="noStrike">
                <a:solidFill>
                  <a:srgbClr val="22627E"/>
                </a:solidFill>
                <a:latin typeface="Roboto"/>
                <a:ea typeface="Roboto"/>
                <a:cs typeface="Roboto"/>
                <a:sym typeface="Roboto"/>
              </a:rPr>
              <a:t>www.ebiseducation.com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1" name="Google Shape;131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82400" y="6169025"/>
            <a:ext cx="255587" cy="2555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70575" y="2296025"/>
            <a:ext cx="5467399" cy="22659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7"/>
          <p:cNvSpPr txBox="1"/>
          <p:nvPr>
            <p:ph idx="1" type="body"/>
          </p:nvPr>
        </p:nvSpPr>
        <p:spPr>
          <a:xfrm>
            <a:off x="671500" y="1414450"/>
            <a:ext cx="5748300" cy="43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000">
              <a:solidFill>
                <a:srgbClr val="22627E"/>
              </a:solidFill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 sz="2700">
                <a:solidFill>
                  <a:srgbClr val="22627E"/>
                </a:solidFill>
              </a:rPr>
              <a:t>Declaración de una variable</a:t>
            </a: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2627E"/>
              </a:buClr>
              <a:buSzPts val="1800"/>
              <a:buChar char="•"/>
            </a:pPr>
            <a:r>
              <a:rPr lang="en-US" sz="1800">
                <a:solidFill>
                  <a:srgbClr val="B9CCCF"/>
                </a:solidFill>
                <a:highlight>
                  <a:srgbClr val="323232"/>
                </a:highlight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r>
              <a:rPr lang="en-US" sz="1800">
                <a:solidFill>
                  <a:srgbClr val="22627E"/>
                </a:solidFill>
              </a:rPr>
              <a:t>: Alcance funcional. Accesible dentro de la función donde se declara.</a:t>
            </a:r>
            <a:endParaRPr sz="1800">
              <a:solidFill>
                <a:srgbClr val="22627E"/>
              </a:solidFill>
            </a:endParaRPr>
          </a:p>
          <a:p>
            <a:pPr indent="-3429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2627E"/>
              </a:buClr>
              <a:buSzPts val="1800"/>
              <a:buChar char="•"/>
            </a:pPr>
            <a:r>
              <a:rPr lang="en-US" sz="1800">
                <a:solidFill>
                  <a:srgbClr val="B9CCCF"/>
                </a:solidFill>
                <a:highlight>
                  <a:srgbClr val="323232"/>
                </a:highlight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n-US" sz="1800">
                <a:solidFill>
                  <a:srgbClr val="22627E"/>
                </a:solidFill>
              </a:rPr>
              <a:t> y </a:t>
            </a:r>
            <a:r>
              <a:rPr lang="en-US" sz="1800">
                <a:solidFill>
                  <a:srgbClr val="B9CCCF"/>
                </a:solidFill>
                <a:highlight>
                  <a:srgbClr val="323232"/>
                </a:highlight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n-US" sz="1800">
                <a:solidFill>
                  <a:srgbClr val="22627E"/>
                </a:solidFill>
              </a:rPr>
              <a:t>: Alcance de bloque. Accesibles solo dentro del bloque donde se declaran.</a:t>
            </a:r>
            <a:endParaRPr sz="1800">
              <a:solidFill>
                <a:srgbClr val="22627E"/>
              </a:solidFill>
            </a:endParaRPr>
          </a:p>
          <a:p>
            <a:pPr indent="-3429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2627E"/>
              </a:buClr>
              <a:buSzPts val="1800"/>
              <a:buChar char="•"/>
            </a:pPr>
            <a:r>
              <a:rPr lang="en-US" sz="1800">
                <a:solidFill>
                  <a:srgbClr val="B9CCCF"/>
                </a:solidFill>
                <a:highlight>
                  <a:srgbClr val="323232"/>
                </a:highlight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n-US" sz="1800">
                <a:solidFill>
                  <a:srgbClr val="22627E"/>
                </a:solidFill>
              </a:rPr>
              <a:t>: No permite reasignación después de declararse.</a:t>
            </a:r>
            <a:endParaRPr sz="1800">
              <a:solidFill>
                <a:srgbClr val="22627E"/>
              </a:solidFill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 sz="2300">
                <a:solidFill>
                  <a:srgbClr val="22627E"/>
                </a:solidFill>
              </a:rPr>
              <a:t>Tipos de Scope</a:t>
            </a:r>
            <a:r>
              <a:rPr lang="en-US" sz="2000">
                <a:solidFill>
                  <a:srgbClr val="22627E"/>
                </a:solidFill>
              </a:rPr>
              <a:t>:</a:t>
            </a:r>
            <a:endParaRPr sz="2000">
              <a:solidFill>
                <a:srgbClr val="22627E"/>
              </a:solidFill>
            </a:endParaRPr>
          </a:p>
          <a:p>
            <a:pPr indent="-2032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2627E"/>
              </a:buClr>
              <a:buSzPts val="1800"/>
              <a:buChar char="•"/>
            </a:pPr>
            <a:r>
              <a:rPr b="1" lang="en-US" sz="1800">
                <a:solidFill>
                  <a:srgbClr val="22627E"/>
                </a:solidFill>
              </a:rPr>
              <a:t>Global</a:t>
            </a:r>
            <a:r>
              <a:rPr lang="en-US" sz="1800">
                <a:solidFill>
                  <a:srgbClr val="22627E"/>
                </a:solidFill>
              </a:rPr>
              <a:t>: Variable accesible en todo el programa.</a:t>
            </a:r>
            <a:endParaRPr sz="1800">
              <a:solidFill>
                <a:srgbClr val="22627E"/>
              </a:solidFill>
            </a:endParaRPr>
          </a:p>
          <a:p>
            <a:pPr indent="-2032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2627E"/>
              </a:buClr>
              <a:buSzPts val="1800"/>
              <a:buChar char="•"/>
            </a:pPr>
            <a:r>
              <a:rPr b="1" lang="en-US" sz="1800">
                <a:solidFill>
                  <a:srgbClr val="22627E"/>
                </a:solidFill>
              </a:rPr>
              <a:t>Funcional</a:t>
            </a:r>
            <a:r>
              <a:rPr lang="en-US" sz="1800">
                <a:solidFill>
                  <a:srgbClr val="22627E"/>
                </a:solidFill>
              </a:rPr>
              <a:t>: Variable accesible dentro de una función.</a:t>
            </a:r>
            <a:endParaRPr sz="1800">
              <a:solidFill>
                <a:srgbClr val="22627E"/>
              </a:solidFill>
            </a:endParaRPr>
          </a:p>
          <a:p>
            <a:pPr indent="-2032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2627E"/>
              </a:buClr>
              <a:buSzPts val="1800"/>
              <a:buChar char="•"/>
            </a:pPr>
            <a:r>
              <a:rPr b="1" lang="en-US" sz="1800">
                <a:solidFill>
                  <a:srgbClr val="22627E"/>
                </a:solidFill>
              </a:rPr>
              <a:t>Bloque</a:t>
            </a:r>
            <a:r>
              <a:rPr lang="en-US" sz="1800">
                <a:solidFill>
                  <a:srgbClr val="22627E"/>
                </a:solidFill>
              </a:rPr>
              <a:t>: Variable accesible dentro de un bloque {}.</a:t>
            </a:r>
            <a:endParaRPr sz="1800">
              <a:solidFill>
                <a:srgbClr val="22627E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000">
              <a:solidFill>
                <a:srgbClr val="22627E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000">
              <a:solidFill>
                <a:srgbClr val="22627E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200">
              <a:solidFill>
                <a:srgbClr val="22627E"/>
              </a:solidFill>
            </a:endParaRP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b="1" i="0" lang="en-US" sz="2800" u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,</a:t>
            </a:r>
            <a:endParaRPr/>
          </a:p>
        </p:txBody>
      </p:sp>
      <p:sp>
        <p:nvSpPr>
          <p:cNvPr id="138" name="Google Shape;138;p17"/>
          <p:cNvSpPr txBox="1"/>
          <p:nvPr/>
        </p:nvSpPr>
        <p:spPr>
          <a:xfrm>
            <a:off x="0" y="307975"/>
            <a:ext cx="6654300" cy="693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415B"/>
              </a:buClr>
              <a:buSzPts val="2400"/>
              <a:buFont typeface="Roboto"/>
              <a:buNone/>
            </a:pPr>
            <a:r>
              <a:rPr b="1" lang="en-US" sz="2700">
                <a:solidFill>
                  <a:srgbClr val="01415B"/>
                </a:solidFill>
                <a:latin typeface="Roboto"/>
                <a:ea typeface="Roboto"/>
                <a:cs typeface="Roboto"/>
                <a:sym typeface="Roboto"/>
              </a:rPr>
              <a:t>Variables en JavaScript</a:t>
            </a:r>
            <a:endParaRPr b="0" i="0" sz="2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9" name="Google Shape;139;p17"/>
          <p:cNvGrpSpPr/>
          <p:nvPr/>
        </p:nvGrpSpPr>
        <p:grpSpPr>
          <a:xfrm>
            <a:off x="9393242" y="6129638"/>
            <a:ext cx="2471796" cy="338159"/>
            <a:chOff x="270050" y="6325600"/>
            <a:chExt cx="3464325" cy="453600"/>
          </a:xfrm>
        </p:grpSpPr>
        <p:sp>
          <p:nvSpPr>
            <p:cNvPr id="140" name="Google Shape;140;p17"/>
            <p:cNvSpPr/>
            <p:nvPr/>
          </p:nvSpPr>
          <p:spPr>
            <a:xfrm>
              <a:off x="270050" y="6325600"/>
              <a:ext cx="3250725" cy="453600"/>
            </a:xfrm>
            <a:custGeom>
              <a:rect b="b" l="l" r="r" t="t"/>
              <a:pathLst>
                <a:path extrusionOk="0" h="453600" w="3250725">
                  <a:moveTo>
                    <a:pt x="226800" y="0"/>
                  </a:moveTo>
                  <a:lnTo>
                    <a:pt x="3023925" y="0"/>
                  </a:lnTo>
                  <a:cubicBezTo>
                    <a:pt x="3149183" y="0"/>
                    <a:pt x="3250725" y="101542"/>
                    <a:pt x="3250725" y="226800"/>
                  </a:cubicBezTo>
                  <a:lnTo>
                    <a:pt x="3250725" y="226800"/>
                  </a:lnTo>
                  <a:cubicBezTo>
                    <a:pt x="3250725" y="352058"/>
                    <a:pt x="3149183" y="453600"/>
                    <a:pt x="3023925" y="453600"/>
                  </a:cubicBezTo>
                  <a:lnTo>
                    <a:pt x="226800" y="453600"/>
                  </a:lnTo>
                  <a:cubicBezTo>
                    <a:pt x="101542" y="453600"/>
                    <a:pt x="0" y="352058"/>
                    <a:pt x="0" y="226800"/>
                  </a:cubicBezTo>
                  <a:lnTo>
                    <a:pt x="0" y="226800"/>
                  </a:lnTo>
                  <a:cubicBezTo>
                    <a:pt x="0" y="101542"/>
                    <a:pt x="101542" y="0"/>
                    <a:pt x="22680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3298B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Google Shape;141;p17"/>
            <p:cNvSpPr/>
            <p:nvPr/>
          </p:nvSpPr>
          <p:spPr>
            <a:xfrm>
              <a:off x="339024" y="6366061"/>
              <a:ext cx="3132801" cy="366288"/>
            </a:xfrm>
            <a:custGeom>
              <a:rect b="b" l="l" r="r" t="t"/>
              <a:pathLst>
                <a:path extrusionOk="0" h="366288" w="3132801">
                  <a:moveTo>
                    <a:pt x="183144" y="0"/>
                  </a:moveTo>
                  <a:lnTo>
                    <a:pt x="2949657" y="0"/>
                  </a:lnTo>
                  <a:cubicBezTo>
                    <a:pt x="3050805" y="0"/>
                    <a:pt x="3132801" y="81996"/>
                    <a:pt x="3132801" y="183144"/>
                  </a:cubicBezTo>
                  <a:lnTo>
                    <a:pt x="3132801" y="183144"/>
                  </a:lnTo>
                  <a:cubicBezTo>
                    <a:pt x="3132801" y="284292"/>
                    <a:pt x="3050805" y="366288"/>
                    <a:pt x="2949657" y="366288"/>
                  </a:cubicBezTo>
                  <a:lnTo>
                    <a:pt x="183144" y="366288"/>
                  </a:lnTo>
                  <a:cubicBezTo>
                    <a:pt x="81996" y="366288"/>
                    <a:pt x="0" y="284292"/>
                    <a:pt x="0" y="183144"/>
                  </a:cubicBezTo>
                  <a:lnTo>
                    <a:pt x="0" y="183144"/>
                  </a:lnTo>
                  <a:cubicBezTo>
                    <a:pt x="0" y="81996"/>
                    <a:pt x="81996" y="0"/>
                    <a:pt x="183144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3298B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" name="Google Shape;142;p17"/>
            <p:cNvSpPr/>
            <p:nvPr/>
          </p:nvSpPr>
          <p:spPr>
            <a:xfrm>
              <a:off x="3293975" y="6334125"/>
              <a:ext cx="440400" cy="4404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rgbClr val="3298B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" name="Google Shape;143;p17"/>
            <p:cNvSpPr/>
            <p:nvPr/>
          </p:nvSpPr>
          <p:spPr>
            <a:xfrm>
              <a:off x="3331025" y="6371175"/>
              <a:ext cx="366300" cy="366300"/>
            </a:xfrm>
            <a:prstGeom prst="ellipse">
              <a:avLst/>
            </a:prstGeom>
            <a:solidFill>
              <a:srgbClr val="3298B3"/>
            </a:solidFill>
            <a:ln cap="flat" cmpd="sng" w="9525">
              <a:solidFill>
                <a:srgbClr val="3298B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4" name="Google Shape;144;p17"/>
          <p:cNvSpPr txBox="1"/>
          <p:nvPr/>
        </p:nvSpPr>
        <p:spPr>
          <a:xfrm>
            <a:off x="9085262" y="6178550"/>
            <a:ext cx="2932200" cy="25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627E"/>
              </a:buClr>
              <a:buSzPts val="1200"/>
              <a:buFont typeface="Roboto"/>
              <a:buNone/>
            </a:pPr>
            <a:r>
              <a:rPr b="1" i="0" lang="en-US" sz="1200" u="none" cap="none" strike="noStrike">
                <a:solidFill>
                  <a:srgbClr val="22627E"/>
                </a:solidFill>
                <a:latin typeface="Roboto"/>
                <a:ea typeface="Roboto"/>
                <a:cs typeface="Roboto"/>
                <a:sym typeface="Roboto"/>
              </a:rPr>
              <a:t>www.ebiseducation.com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5" name="Google Shape;145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82400" y="6169025"/>
            <a:ext cx="255587" cy="2555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50050" y="1891288"/>
            <a:ext cx="5467402" cy="30754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8"/>
          <p:cNvSpPr txBox="1"/>
          <p:nvPr>
            <p:ph idx="1" type="body"/>
          </p:nvPr>
        </p:nvSpPr>
        <p:spPr>
          <a:xfrm>
            <a:off x="671500" y="1414450"/>
            <a:ext cx="5748300" cy="43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000">
              <a:solidFill>
                <a:srgbClr val="22627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solidFill>
                  <a:srgbClr val="22627E"/>
                </a:solidFill>
              </a:rPr>
              <a:t>Nomenclatura</a:t>
            </a:r>
            <a:r>
              <a:rPr b="1" lang="en-US" sz="2700">
                <a:solidFill>
                  <a:srgbClr val="22627E"/>
                </a:solidFill>
              </a:rPr>
              <a:t> de variables</a:t>
            </a:r>
            <a:endParaRPr sz="2000">
              <a:solidFill>
                <a:srgbClr val="22627E"/>
              </a:solidFill>
            </a:endParaRPr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Clr>
                <a:srgbClr val="22627E"/>
              </a:buClr>
              <a:buSzPts val="2000"/>
              <a:buChar char="•"/>
            </a:pPr>
            <a:r>
              <a:rPr lang="en-US" sz="1800">
                <a:solidFill>
                  <a:srgbClr val="22627E"/>
                </a:solidFill>
              </a:rPr>
              <a:t>Comienzo con letras,</a:t>
            </a:r>
            <a:r>
              <a:rPr lang="en-US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>
                <a:solidFill>
                  <a:srgbClr val="B9CCCF"/>
                </a:solidFill>
                <a:highlight>
                  <a:srgbClr val="323232"/>
                </a:highlight>
                <a:latin typeface="Courier New"/>
                <a:ea typeface="Courier New"/>
                <a:cs typeface="Courier New"/>
                <a:sym typeface="Courier New"/>
              </a:rPr>
              <a:t>$</a:t>
            </a:r>
            <a:r>
              <a:rPr lang="en-US" sz="1800">
                <a:solidFill>
                  <a:srgbClr val="22627E"/>
                </a:solidFill>
              </a:rPr>
              <a:t>, o</a:t>
            </a:r>
            <a:r>
              <a:rPr lang="en-US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>
                <a:solidFill>
                  <a:srgbClr val="B9CCCF"/>
                </a:solidFill>
                <a:highlight>
                  <a:srgbClr val="323232"/>
                </a:highlight>
                <a:latin typeface="Courier New"/>
                <a:ea typeface="Courier New"/>
                <a:cs typeface="Courier New"/>
                <a:sym typeface="Courier New"/>
              </a:rPr>
              <a:t>_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Clr>
                <a:srgbClr val="22627E"/>
              </a:buClr>
              <a:buSzPts val="2000"/>
              <a:buChar char="•"/>
            </a:pPr>
            <a:r>
              <a:rPr lang="en-US" sz="1800">
                <a:solidFill>
                  <a:srgbClr val="22627E"/>
                </a:solidFill>
              </a:rPr>
              <a:t>Preferible usar siempre minúsculas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Clr>
                <a:srgbClr val="22627E"/>
              </a:buClr>
              <a:buSzPts val="2000"/>
              <a:buChar char="•"/>
            </a:pPr>
            <a:r>
              <a:rPr lang="en-US" sz="1800">
                <a:solidFill>
                  <a:srgbClr val="22627E"/>
                </a:solidFill>
              </a:rPr>
              <a:t>Notación </a:t>
            </a:r>
            <a:r>
              <a:rPr lang="en-US" sz="1800">
                <a:solidFill>
                  <a:srgbClr val="B9CCCF"/>
                </a:solidFill>
                <a:highlight>
                  <a:srgbClr val="323232"/>
                </a:highlight>
                <a:latin typeface="Courier New"/>
                <a:ea typeface="Courier New"/>
                <a:cs typeface="Courier New"/>
                <a:sym typeface="Courier New"/>
              </a:rPr>
              <a:t>camelCase</a:t>
            </a:r>
            <a:r>
              <a:rPr lang="en-US" sz="1800">
                <a:solidFill>
                  <a:srgbClr val="22627E"/>
                </a:solidFill>
              </a:rPr>
              <a:t> como buena práctica</a:t>
            </a:r>
            <a:endParaRPr sz="1800">
              <a:solidFill>
                <a:srgbClr val="22627E"/>
              </a:solidFill>
            </a:endParaRPr>
          </a:p>
          <a:p>
            <a:pPr indent="-355600" lvl="1" marL="914400" rtl="0" algn="l">
              <a:spcBef>
                <a:spcPts val="500"/>
              </a:spcBef>
              <a:spcAft>
                <a:spcPts val="0"/>
              </a:spcAft>
              <a:buClr>
                <a:srgbClr val="22627E"/>
              </a:buClr>
              <a:buSzPts val="2000"/>
              <a:buChar char="•"/>
            </a:pPr>
            <a:r>
              <a:rPr lang="en-US" sz="1800">
                <a:solidFill>
                  <a:srgbClr val="22627E"/>
                </a:solidFill>
              </a:rPr>
              <a:t>Alternativas: </a:t>
            </a:r>
            <a:r>
              <a:rPr lang="en-US" sz="1800">
                <a:solidFill>
                  <a:srgbClr val="B9CCCF"/>
                </a:solidFill>
                <a:highlight>
                  <a:srgbClr val="323232"/>
                </a:highlight>
                <a:latin typeface="Courier New"/>
                <a:ea typeface="Courier New"/>
                <a:cs typeface="Courier New"/>
                <a:sym typeface="Courier New"/>
              </a:rPr>
              <a:t>snake_case</a:t>
            </a:r>
            <a:r>
              <a:rPr lang="en-US" sz="1800">
                <a:solidFill>
                  <a:srgbClr val="22627E"/>
                </a:solidFill>
              </a:rPr>
              <a:t>, </a:t>
            </a:r>
            <a:r>
              <a:rPr lang="en-US" sz="1800">
                <a:solidFill>
                  <a:srgbClr val="B9CCCF"/>
                </a:solidFill>
                <a:highlight>
                  <a:srgbClr val="323232"/>
                </a:highlight>
                <a:latin typeface="Courier New"/>
                <a:ea typeface="Courier New"/>
                <a:cs typeface="Courier New"/>
                <a:sym typeface="Courier New"/>
              </a:rPr>
              <a:t>PascalCase</a:t>
            </a:r>
            <a:r>
              <a:rPr lang="en-US" sz="1800">
                <a:solidFill>
                  <a:srgbClr val="22627E"/>
                </a:solidFill>
              </a:rPr>
              <a:t>, </a:t>
            </a:r>
            <a:r>
              <a:rPr lang="en-US" sz="1800">
                <a:solidFill>
                  <a:srgbClr val="B9CCCF"/>
                </a:solidFill>
                <a:highlight>
                  <a:srgbClr val="323232"/>
                </a:highlight>
                <a:latin typeface="Courier New"/>
                <a:ea typeface="Courier New"/>
                <a:cs typeface="Courier New"/>
                <a:sym typeface="Courier New"/>
              </a:rPr>
              <a:t>kebab-case</a:t>
            </a:r>
            <a:endParaRPr sz="1800">
              <a:solidFill>
                <a:srgbClr val="B9CCCF"/>
              </a:solidFill>
              <a:highlight>
                <a:srgbClr val="32323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000">
              <a:solidFill>
                <a:srgbClr val="22627E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000">
              <a:solidFill>
                <a:srgbClr val="22627E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000">
              <a:solidFill>
                <a:srgbClr val="22627E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000">
              <a:solidFill>
                <a:srgbClr val="22627E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200">
              <a:solidFill>
                <a:srgbClr val="22627E"/>
              </a:solidFill>
            </a:endParaRP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b="1" i="0" lang="en-US" sz="2800" u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,</a:t>
            </a:r>
            <a:endParaRPr/>
          </a:p>
        </p:txBody>
      </p:sp>
      <p:sp>
        <p:nvSpPr>
          <p:cNvPr id="152" name="Google Shape;152;p18"/>
          <p:cNvSpPr txBox="1"/>
          <p:nvPr/>
        </p:nvSpPr>
        <p:spPr>
          <a:xfrm>
            <a:off x="0" y="307975"/>
            <a:ext cx="6654300" cy="693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415B"/>
              </a:buClr>
              <a:buSzPts val="2400"/>
              <a:buFont typeface="Roboto"/>
              <a:buNone/>
            </a:pPr>
            <a:r>
              <a:rPr b="1" lang="en-US" sz="2700">
                <a:solidFill>
                  <a:srgbClr val="01415B"/>
                </a:solidFill>
                <a:latin typeface="Roboto"/>
                <a:ea typeface="Roboto"/>
                <a:cs typeface="Roboto"/>
                <a:sym typeface="Roboto"/>
              </a:rPr>
              <a:t>Variables en JavaScript</a:t>
            </a:r>
            <a:endParaRPr b="0" i="0" sz="2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3" name="Google Shape;153;p18"/>
          <p:cNvGrpSpPr/>
          <p:nvPr/>
        </p:nvGrpSpPr>
        <p:grpSpPr>
          <a:xfrm>
            <a:off x="9393242" y="6129638"/>
            <a:ext cx="2471796" cy="338159"/>
            <a:chOff x="270050" y="6325600"/>
            <a:chExt cx="3464325" cy="453600"/>
          </a:xfrm>
        </p:grpSpPr>
        <p:sp>
          <p:nvSpPr>
            <p:cNvPr id="154" name="Google Shape;154;p18"/>
            <p:cNvSpPr/>
            <p:nvPr/>
          </p:nvSpPr>
          <p:spPr>
            <a:xfrm>
              <a:off x="270050" y="6325600"/>
              <a:ext cx="3250725" cy="453600"/>
            </a:xfrm>
            <a:custGeom>
              <a:rect b="b" l="l" r="r" t="t"/>
              <a:pathLst>
                <a:path extrusionOk="0" h="453600" w="3250725">
                  <a:moveTo>
                    <a:pt x="226800" y="0"/>
                  </a:moveTo>
                  <a:lnTo>
                    <a:pt x="3023925" y="0"/>
                  </a:lnTo>
                  <a:cubicBezTo>
                    <a:pt x="3149183" y="0"/>
                    <a:pt x="3250725" y="101542"/>
                    <a:pt x="3250725" y="226800"/>
                  </a:cubicBezTo>
                  <a:lnTo>
                    <a:pt x="3250725" y="226800"/>
                  </a:lnTo>
                  <a:cubicBezTo>
                    <a:pt x="3250725" y="352058"/>
                    <a:pt x="3149183" y="453600"/>
                    <a:pt x="3023925" y="453600"/>
                  </a:cubicBezTo>
                  <a:lnTo>
                    <a:pt x="226800" y="453600"/>
                  </a:lnTo>
                  <a:cubicBezTo>
                    <a:pt x="101542" y="453600"/>
                    <a:pt x="0" y="352058"/>
                    <a:pt x="0" y="226800"/>
                  </a:cubicBezTo>
                  <a:lnTo>
                    <a:pt x="0" y="226800"/>
                  </a:lnTo>
                  <a:cubicBezTo>
                    <a:pt x="0" y="101542"/>
                    <a:pt x="101542" y="0"/>
                    <a:pt x="22680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3298B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" name="Google Shape;155;p18"/>
            <p:cNvSpPr/>
            <p:nvPr/>
          </p:nvSpPr>
          <p:spPr>
            <a:xfrm>
              <a:off x="339024" y="6366061"/>
              <a:ext cx="3132801" cy="366288"/>
            </a:xfrm>
            <a:custGeom>
              <a:rect b="b" l="l" r="r" t="t"/>
              <a:pathLst>
                <a:path extrusionOk="0" h="366288" w="3132801">
                  <a:moveTo>
                    <a:pt x="183144" y="0"/>
                  </a:moveTo>
                  <a:lnTo>
                    <a:pt x="2949657" y="0"/>
                  </a:lnTo>
                  <a:cubicBezTo>
                    <a:pt x="3050805" y="0"/>
                    <a:pt x="3132801" y="81996"/>
                    <a:pt x="3132801" y="183144"/>
                  </a:cubicBezTo>
                  <a:lnTo>
                    <a:pt x="3132801" y="183144"/>
                  </a:lnTo>
                  <a:cubicBezTo>
                    <a:pt x="3132801" y="284292"/>
                    <a:pt x="3050805" y="366288"/>
                    <a:pt x="2949657" y="366288"/>
                  </a:cubicBezTo>
                  <a:lnTo>
                    <a:pt x="183144" y="366288"/>
                  </a:lnTo>
                  <a:cubicBezTo>
                    <a:pt x="81996" y="366288"/>
                    <a:pt x="0" y="284292"/>
                    <a:pt x="0" y="183144"/>
                  </a:cubicBezTo>
                  <a:lnTo>
                    <a:pt x="0" y="183144"/>
                  </a:lnTo>
                  <a:cubicBezTo>
                    <a:pt x="0" y="81996"/>
                    <a:pt x="81996" y="0"/>
                    <a:pt x="183144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3298B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" name="Google Shape;156;p18"/>
            <p:cNvSpPr/>
            <p:nvPr/>
          </p:nvSpPr>
          <p:spPr>
            <a:xfrm>
              <a:off x="3293975" y="6334125"/>
              <a:ext cx="440400" cy="4404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rgbClr val="3298B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Google Shape;157;p18"/>
            <p:cNvSpPr/>
            <p:nvPr/>
          </p:nvSpPr>
          <p:spPr>
            <a:xfrm>
              <a:off x="3331025" y="6371175"/>
              <a:ext cx="366300" cy="366300"/>
            </a:xfrm>
            <a:prstGeom prst="ellipse">
              <a:avLst/>
            </a:prstGeom>
            <a:solidFill>
              <a:srgbClr val="3298B3"/>
            </a:solidFill>
            <a:ln cap="flat" cmpd="sng" w="9525">
              <a:solidFill>
                <a:srgbClr val="3298B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8" name="Google Shape;158;p18"/>
          <p:cNvSpPr txBox="1"/>
          <p:nvPr/>
        </p:nvSpPr>
        <p:spPr>
          <a:xfrm>
            <a:off x="9085262" y="6178550"/>
            <a:ext cx="2932200" cy="25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627E"/>
              </a:buClr>
              <a:buSzPts val="1200"/>
              <a:buFont typeface="Roboto"/>
              <a:buNone/>
            </a:pPr>
            <a:r>
              <a:rPr b="1" i="0" lang="en-US" sz="1200" u="none" cap="none" strike="noStrike">
                <a:solidFill>
                  <a:srgbClr val="22627E"/>
                </a:solidFill>
                <a:latin typeface="Roboto"/>
                <a:ea typeface="Roboto"/>
                <a:cs typeface="Roboto"/>
                <a:sym typeface="Roboto"/>
              </a:rPr>
              <a:t>www.ebiseducation.com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9" name="Google Shape;159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82400" y="6169025"/>
            <a:ext cx="255587" cy="2555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07675" y="1533525"/>
            <a:ext cx="3400425" cy="3790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1415B"/>
        </a:solidFill>
      </p:bgPr>
    </p:bg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5" name="Google Shape;165;p19"/>
          <p:cNvGrpSpPr/>
          <p:nvPr/>
        </p:nvGrpSpPr>
        <p:grpSpPr>
          <a:xfrm>
            <a:off x="2178127" y="2865505"/>
            <a:ext cx="7364281" cy="1146201"/>
            <a:chOff x="2990101" y="2717970"/>
            <a:chExt cx="6251512" cy="1144942"/>
          </a:xfrm>
        </p:grpSpPr>
        <p:sp>
          <p:nvSpPr>
            <p:cNvPr id="166" name="Google Shape;166;p19"/>
            <p:cNvSpPr/>
            <p:nvPr/>
          </p:nvSpPr>
          <p:spPr>
            <a:xfrm>
              <a:off x="2990101" y="2717970"/>
              <a:ext cx="6251512" cy="1144942"/>
            </a:xfrm>
            <a:custGeom>
              <a:rect b="b" l="l" r="r" t="t"/>
              <a:pathLst>
                <a:path extrusionOk="0" h="1144942" w="6251512">
                  <a:moveTo>
                    <a:pt x="572471" y="0"/>
                  </a:moveTo>
                  <a:lnTo>
                    <a:pt x="5679041" y="0"/>
                  </a:lnTo>
                  <a:cubicBezTo>
                    <a:pt x="5995208" y="0"/>
                    <a:pt x="6251512" y="256304"/>
                    <a:pt x="6251512" y="572471"/>
                  </a:cubicBezTo>
                  <a:lnTo>
                    <a:pt x="6251512" y="572471"/>
                  </a:lnTo>
                  <a:cubicBezTo>
                    <a:pt x="6251512" y="888638"/>
                    <a:pt x="5995208" y="1144942"/>
                    <a:pt x="5679041" y="1144942"/>
                  </a:cubicBezTo>
                  <a:lnTo>
                    <a:pt x="572471" y="1144942"/>
                  </a:lnTo>
                  <a:cubicBezTo>
                    <a:pt x="256304" y="1144942"/>
                    <a:pt x="0" y="888638"/>
                    <a:pt x="0" y="572471"/>
                  </a:cubicBezTo>
                  <a:lnTo>
                    <a:pt x="0" y="572471"/>
                  </a:lnTo>
                  <a:cubicBezTo>
                    <a:pt x="0" y="256304"/>
                    <a:pt x="256304" y="0"/>
                    <a:pt x="57247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3298B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" name="Google Shape;167;p19"/>
            <p:cNvSpPr/>
            <p:nvPr/>
          </p:nvSpPr>
          <p:spPr>
            <a:xfrm>
              <a:off x="3113925" y="2822632"/>
              <a:ext cx="6034026" cy="924516"/>
            </a:xfrm>
            <a:custGeom>
              <a:rect b="b" l="l" r="r" t="t"/>
              <a:pathLst>
                <a:path extrusionOk="0" h="924516" w="6034026">
                  <a:moveTo>
                    <a:pt x="462258" y="0"/>
                  </a:moveTo>
                  <a:lnTo>
                    <a:pt x="5571768" y="0"/>
                  </a:lnTo>
                  <a:cubicBezTo>
                    <a:pt x="5827066" y="0"/>
                    <a:pt x="6034026" y="206960"/>
                    <a:pt x="6034026" y="462258"/>
                  </a:cubicBezTo>
                  <a:lnTo>
                    <a:pt x="6034026" y="462258"/>
                  </a:lnTo>
                  <a:cubicBezTo>
                    <a:pt x="6034026" y="717556"/>
                    <a:pt x="5827066" y="924516"/>
                    <a:pt x="5571768" y="924516"/>
                  </a:cubicBezTo>
                  <a:lnTo>
                    <a:pt x="462258" y="924516"/>
                  </a:lnTo>
                  <a:cubicBezTo>
                    <a:pt x="206960" y="924516"/>
                    <a:pt x="0" y="717556"/>
                    <a:pt x="0" y="462258"/>
                  </a:cubicBezTo>
                  <a:lnTo>
                    <a:pt x="0" y="462258"/>
                  </a:lnTo>
                  <a:cubicBezTo>
                    <a:pt x="0" y="206960"/>
                    <a:pt x="206960" y="0"/>
                    <a:pt x="462258" y="0"/>
                  </a:cubicBezTo>
                  <a:close/>
                </a:path>
              </a:pathLst>
            </a:custGeom>
            <a:solidFill>
              <a:srgbClr val="3298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8" name="Google Shape;168;p19"/>
          <p:cNvSpPr/>
          <p:nvPr/>
        </p:nvSpPr>
        <p:spPr>
          <a:xfrm>
            <a:off x="8281900" y="2571750"/>
            <a:ext cx="1731900" cy="1714500"/>
          </a:xfrm>
          <a:prstGeom prst="ellipse">
            <a:avLst/>
          </a:prstGeom>
          <a:solidFill>
            <a:srgbClr val="01415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19"/>
          <p:cNvSpPr txBox="1"/>
          <p:nvPr>
            <p:ph idx="1" type="body"/>
          </p:nvPr>
        </p:nvSpPr>
        <p:spPr>
          <a:xfrm>
            <a:off x="3798800" y="3132137"/>
            <a:ext cx="5064000" cy="61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</a:pPr>
            <a:r>
              <a:rPr b="1" lang="en-US" sz="2800">
                <a:solidFill>
                  <a:srgbClr val="FFFFFF"/>
                </a:solidFill>
              </a:rPr>
              <a:t>Tipos de datos</a:t>
            </a:r>
            <a:endParaRPr/>
          </a:p>
        </p:txBody>
      </p:sp>
      <p:sp>
        <p:nvSpPr>
          <p:cNvPr id="170" name="Google Shape;170;p19"/>
          <p:cNvSpPr/>
          <p:nvPr/>
        </p:nvSpPr>
        <p:spPr>
          <a:xfrm>
            <a:off x="8402550" y="2703512"/>
            <a:ext cx="1492200" cy="1390800"/>
          </a:xfrm>
          <a:prstGeom prst="ellipse">
            <a:avLst/>
          </a:prstGeom>
          <a:solidFill>
            <a:srgbClr val="3298B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1" name="Google Shape;171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26413" y="3057525"/>
            <a:ext cx="742950" cy="74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76380" y="5693900"/>
            <a:ext cx="2736620" cy="742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0"/>
          <p:cNvSpPr txBox="1"/>
          <p:nvPr>
            <p:ph idx="1" type="body"/>
          </p:nvPr>
        </p:nvSpPr>
        <p:spPr>
          <a:xfrm>
            <a:off x="628725" y="1388775"/>
            <a:ext cx="5982900" cy="43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US" sz="2700">
                <a:solidFill>
                  <a:srgbClr val="22627E"/>
                </a:solidFill>
              </a:rPr>
              <a:t>Nativos</a:t>
            </a:r>
            <a:endParaRPr sz="2700"/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b="1" lang="en-US" sz="2300">
                <a:solidFill>
                  <a:srgbClr val="22627E"/>
                </a:solidFill>
              </a:rPr>
              <a:t>Números</a:t>
            </a:r>
            <a:endParaRPr sz="2000">
              <a:solidFill>
                <a:srgbClr val="22627E"/>
              </a:solidFill>
            </a:endParaRPr>
          </a:p>
          <a:p>
            <a:pPr indent="-2159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2627E"/>
              </a:buClr>
              <a:buSzPts val="2000"/>
              <a:buChar char="•"/>
            </a:pPr>
            <a:r>
              <a:rPr lang="en-US" sz="2000">
                <a:solidFill>
                  <a:srgbClr val="22627E"/>
                </a:solidFill>
              </a:rPr>
              <a:t>Enteros: Int</a:t>
            </a:r>
            <a:endParaRPr sz="2000">
              <a:solidFill>
                <a:srgbClr val="22627E"/>
              </a:solidFill>
            </a:endParaRPr>
          </a:p>
          <a:p>
            <a:pPr indent="-355600" lvl="1" marL="9144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2627E"/>
              </a:buClr>
              <a:buSzPts val="2000"/>
              <a:buChar char="•"/>
            </a:pPr>
            <a:r>
              <a:rPr lang="en-US" sz="2000">
                <a:solidFill>
                  <a:srgbClr val="22627E"/>
                </a:solidFill>
              </a:rPr>
              <a:t>Menos necesidad de proceso</a:t>
            </a:r>
            <a:endParaRPr sz="2000">
              <a:solidFill>
                <a:srgbClr val="22627E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22627E"/>
              </a:solidFill>
            </a:endParaRPr>
          </a:p>
          <a:p>
            <a:pPr indent="-2159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2627E"/>
              </a:buClr>
              <a:buSzPts val="2000"/>
              <a:buChar char="•"/>
            </a:pPr>
            <a:r>
              <a:rPr lang="en-US" sz="2000">
                <a:solidFill>
                  <a:srgbClr val="22627E"/>
                </a:solidFill>
              </a:rPr>
              <a:t>Decimales: float</a:t>
            </a:r>
            <a:endParaRPr sz="2000">
              <a:solidFill>
                <a:srgbClr val="22627E"/>
              </a:solidFill>
            </a:endParaRPr>
          </a:p>
          <a:p>
            <a:pPr indent="-355600" lvl="1" marL="9144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2627E"/>
              </a:buClr>
              <a:buSzPts val="2000"/>
              <a:buChar char="•"/>
            </a:pPr>
            <a:r>
              <a:rPr lang="en-US" sz="2000">
                <a:solidFill>
                  <a:srgbClr val="22627E"/>
                </a:solidFill>
              </a:rPr>
              <a:t>Mayor necesidad de proceso</a:t>
            </a:r>
            <a:endParaRPr sz="2000">
              <a:solidFill>
                <a:srgbClr val="22627E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000">
              <a:solidFill>
                <a:srgbClr val="22627E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000">
              <a:solidFill>
                <a:srgbClr val="22627E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000">
              <a:solidFill>
                <a:srgbClr val="22627E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000">
              <a:solidFill>
                <a:srgbClr val="22627E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000">
              <a:solidFill>
                <a:srgbClr val="22627E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200">
              <a:solidFill>
                <a:srgbClr val="22627E"/>
              </a:solidFill>
            </a:endParaRP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b="1" i="0" lang="en-US" sz="2800" u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,</a:t>
            </a:r>
            <a:endParaRPr/>
          </a:p>
        </p:txBody>
      </p:sp>
      <p:sp>
        <p:nvSpPr>
          <p:cNvPr id="178" name="Google Shape;178;p20"/>
          <p:cNvSpPr txBox="1"/>
          <p:nvPr/>
        </p:nvSpPr>
        <p:spPr>
          <a:xfrm>
            <a:off x="0" y="307975"/>
            <a:ext cx="6654300" cy="693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415B"/>
              </a:buClr>
              <a:buSzPts val="2400"/>
              <a:buFont typeface="Roboto"/>
              <a:buNone/>
            </a:pPr>
            <a:r>
              <a:rPr b="1" lang="en-US" sz="2700">
                <a:solidFill>
                  <a:srgbClr val="01415B"/>
                </a:solidFill>
                <a:latin typeface="Roboto"/>
                <a:ea typeface="Roboto"/>
                <a:cs typeface="Roboto"/>
                <a:sym typeface="Roboto"/>
              </a:rPr>
              <a:t>Tipos de datos</a:t>
            </a:r>
            <a:endParaRPr b="0" i="0" sz="2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9" name="Google Shape;179;p20"/>
          <p:cNvGrpSpPr/>
          <p:nvPr/>
        </p:nvGrpSpPr>
        <p:grpSpPr>
          <a:xfrm>
            <a:off x="9393242" y="6129638"/>
            <a:ext cx="2471796" cy="338159"/>
            <a:chOff x="270050" y="6325600"/>
            <a:chExt cx="3464325" cy="453600"/>
          </a:xfrm>
        </p:grpSpPr>
        <p:sp>
          <p:nvSpPr>
            <p:cNvPr id="180" name="Google Shape;180;p20"/>
            <p:cNvSpPr/>
            <p:nvPr/>
          </p:nvSpPr>
          <p:spPr>
            <a:xfrm>
              <a:off x="270050" y="6325600"/>
              <a:ext cx="3250725" cy="453600"/>
            </a:xfrm>
            <a:custGeom>
              <a:rect b="b" l="l" r="r" t="t"/>
              <a:pathLst>
                <a:path extrusionOk="0" h="453600" w="3250725">
                  <a:moveTo>
                    <a:pt x="226800" y="0"/>
                  </a:moveTo>
                  <a:lnTo>
                    <a:pt x="3023925" y="0"/>
                  </a:lnTo>
                  <a:cubicBezTo>
                    <a:pt x="3149183" y="0"/>
                    <a:pt x="3250725" y="101542"/>
                    <a:pt x="3250725" y="226800"/>
                  </a:cubicBezTo>
                  <a:lnTo>
                    <a:pt x="3250725" y="226800"/>
                  </a:lnTo>
                  <a:cubicBezTo>
                    <a:pt x="3250725" y="352058"/>
                    <a:pt x="3149183" y="453600"/>
                    <a:pt x="3023925" y="453600"/>
                  </a:cubicBezTo>
                  <a:lnTo>
                    <a:pt x="226800" y="453600"/>
                  </a:lnTo>
                  <a:cubicBezTo>
                    <a:pt x="101542" y="453600"/>
                    <a:pt x="0" y="352058"/>
                    <a:pt x="0" y="226800"/>
                  </a:cubicBezTo>
                  <a:lnTo>
                    <a:pt x="0" y="226800"/>
                  </a:lnTo>
                  <a:cubicBezTo>
                    <a:pt x="0" y="101542"/>
                    <a:pt x="101542" y="0"/>
                    <a:pt x="22680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3298B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Google Shape;181;p20"/>
            <p:cNvSpPr/>
            <p:nvPr/>
          </p:nvSpPr>
          <p:spPr>
            <a:xfrm>
              <a:off x="339024" y="6366061"/>
              <a:ext cx="3132801" cy="366288"/>
            </a:xfrm>
            <a:custGeom>
              <a:rect b="b" l="l" r="r" t="t"/>
              <a:pathLst>
                <a:path extrusionOk="0" h="366288" w="3132801">
                  <a:moveTo>
                    <a:pt x="183144" y="0"/>
                  </a:moveTo>
                  <a:lnTo>
                    <a:pt x="2949657" y="0"/>
                  </a:lnTo>
                  <a:cubicBezTo>
                    <a:pt x="3050805" y="0"/>
                    <a:pt x="3132801" y="81996"/>
                    <a:pt x="3132801" y="183144"/>
                  </a:cubicBezTo>
                  <a:lnTo>
                    <a:pt x="3132801" y="183144"/>
                  </a:lnTo>
                  <a:cubicBezTo>
                    <a:pt x="3132801" y="284292"/>
                    <a:pt x="3050805" y="366288"/>
                    <a:pt x="2949657" y="366288"/>
                  </a:cubicBezTo>
                  <a:lnTo>
                    <a:pt x="183144" y="366288"/>
                  </a:lnTo>
                  <a:cubicBezTo>
                    <a:pt x="81996" y="366288"/>
                    <a:pt x="0" y="284292"/>
                    <a:pt x="0" y="183144"/>
                  </a:cubicBezTo>
                  <a:lnTo>
                    <a:pt x="0" y="183144"/>
                  </a:lnTo>
                  <a:cubicBezTo>
                    <a:pt x="0" y="81996"/>
                    <a:pt x="81996" y="0"/>
                    <a:pt x="183144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3298B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182;p20"/>
            <p:cNvSpPr/>
            <p:nvPr/>
          </p:nvSpPr>
          <p:spPr>
            <a:xfrm>
              <a:off x="3293975" y="6334125"/>
              <a:ext cx="440400" cy="4404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rgbClr val="3298B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183;p20"/>
            <p:cNvSpPr/>
            <p:nvPr/>
          </p:nvSpPr>
          <p:spPr>
            <a:xfrm>
              <a:off x="3331025" y="6371175"/>
              <a:ext cx="366300" cy="366300"/>
            </a:xfrm>
            <a:prstGeom prst="ellipse">
              <a:avLst/>
            </a:prstGeom>
            <a:solidFill>
              <a:srgbClr val="3298B3"/>
            </a:solidFill>
            <a:ln cap="flat" cmpd="sng" w="9525">
              <a:solidFill>
                <a:srgbClr val="3298B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4" name="Google Shape;184;p20"/>
          <p:cNvSpPr txBox="1"/>
          <p:nvPr/>
        </p:nvSpPr>
        <p:spPr>
          <a:xfrm>
            <a:off x="9085262" y="6178550"/>
            <a:ext cx="2932200" cy="25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627E"/>
              </a:buClr>
              <a:buSzPts val="1200"/>
              <a:buFont typeface="Roboto"/>
              <a:buNone/>
            </a:pPr>
            <a:r>
              <a:rPr b="1" i="0" lang="en-US" sz="1200" u="none" cap="none" strike="noStrike">
                <a:solidFill>
                  <a:srgbClr val="22627E"/>
                </a:solidFill>
                <a:latin typeface="Roboto"/>
                <a:ea typeface="Roboto"/>
                <a:cs typeface="Roboto"/>
                <a:sym typeface="Roboto"/>
              </a:rPr>
              <a:t>www.ebiseducation.com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5" name="Google Shape;185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82400" y="6169025"/>
            <a:ext cx="255587" cy="2555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62375" y="2239800"/>
            <a:ext cx="1885850" cy="98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62375" y="3316350"/>
            <a:ext cx="2348852" cy="982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1"/>
          <p:cNvSpPr txBox="1"/>
          <p:nvPr>
            <p:ph idx="1" type="body"/>
          </p:nvPr>
        </p:nvSpPr>
        <p:spPr>
          <a:xfrm>
            <a:off x="628725" y="1388775"/>
            <a:ext cx="5982900" cy="43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US" sz="2700">
                <a:solidFill>
                  <a:srgbClr val="22627E"/>
                </a:solidFill>
              </a:rPr>
              <a:t>Nativos</a:t>
            </a:r>
            <a:endParaRPr sz="2700"/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b="1" lang="en-US" sz="2300">
                <a:solidFill>
                  <a:srgbClr val="22627E"/>
                </a:solidFill>
              </a:rPr>
              <a:t>Strings (Cadenas)</a:t>
            </a:r>
            <a:endParaRPr sz="2000">
              <a:solidFill>
                <a:srgbClr val="22627E"/>
              </a:solidFill>
            </a:endParaRPr>
          </a:p>
          <a:p>
            <a:pPr indent="-2159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2627E"/>
              </a:buClr>
              <a:buSzPts val="2000"/>
              <a:buChar char="•"/>
            </a:pPr>
            <a:r>
              <a:rPr lang="en-US" sz="2000">
                <a:solidFill>
                  <a:srgbClr val="22627E"/>
                </a:solidFill>
              </a:rPr>
              <a:t>Simples</a:t>
            </a:r>
            <a:endParaRPr sz="2000">
              <a:solidFill>
                <a:srgbClr val="22627E"/>
              </a:solidFill>
            </a:endParaRPr>
          </a:p>
          <a:p>
            <a:pPr indent="-355600" lvl="1" marL="9144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2627E"/>
              </a:buClr>
              <a:buSzPts val="2000"/>
              <a:buChar char="•"/>
            </a:pPr>
            <a:r>
              <a:rPr lang="en-US" sz="2000">
                <a:solidFill>
                  <a:srgbClr val="22627E"/>
                </a:solidFill>
              </a:rPr>
              <a:t>Comillas simples o dobles</a:t>
            </a:r>
            <a:endParaRPr sz="2000">
              <a:solidFill>
                <a:srgbClr val="22627E"/>
              </a:solidFill>
            </a:endParaRPr>
          </a:p>
          <a:p>
            <a:pPr indent="-355600" lvl="1" marL="9144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2627E"/>
              </a:buClr>
              <a:buSzPts val="2000"/>
              <a:buChar char="•"/>
            </a:pPr>
            <a:r>
              <a:rPr lang="en-US" sz="2000">
                <a:solidFill>
                  <a:srgbClr val="22627E"/>
                </a:solidFill>
              </a:rPr>
              <a:t>Siempre en parejas iguales</a:t>
            </a:r>
            <a:endParaRPr sz="2000">
              <a:solidFill>
                <a:srgbClr val="22627E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22627E"/>
              </a:solidFill>
            </a:endParaRPr>
          </a:p>
          <a:p>
            <a:pPr indent="-2159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2627E"/>
              </a:buClr>
              <a:buSzPts val="2000"/>
              <a:buChar char="•"/>
            </a:pPr>
            <a:r>
              <a:rPr lang="en-US" sz="2000">
                <a:solidFill>
                  <a:srgbClr val="22627E"/>
                </a:solidFill>
              </a:rPr>
              <a:t>Procesados</a:t>
            </a:r>
            <a:endParaRPr sz="2000">
              <a:solidFill>
                <a:srgbClr val="22627E"/>
              </a:solidFill>
            </a:endParaRPr>
          </a:p>
          <a:p>
            <a:pPr indent="-355600" lvl="1" marL="9144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2627E"/>
              </a:buClr>
              <a:buSzPts val="2000"/>
              <a:buChar char="•"/>
            </a:pPr>
            <a:r>
              <a:rPr lang="en-US" sz="2000">
                <a:solidFill>
                  <a:srgbClr val="22627E"/>
                </a:solidFill>
              </a:rPr>
              <a:t>Comillas francesas o “backticks”</a:t>
            </a:r>
            <a:endParaRPr sz="2000">
              <a:solidFill>
                <a:srgbClr val="22627E"/>
              </a:solidFill>
            </a:endParaRPr>
          </a:p>
          <a:p>
            <a:pPr indent="-355600" lvl="1" marL="9144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2627E"/>
              </a:buClr>
              <a:buSzPts val="2000"/>
              <a:buChar char="•"/>
            </a:pPr>
            <a:r>
              <a:rPr lang="en-US" sz="2000">
                <a:solidFill>
                  <a:srgbClr val="22627E"/>
                </a:solidFill>
              </a:rPr>
              <a:t>Incluyen bloques de javascript</a:t>
            </a:r>
            <a:endParaRPr sz="2000">
              <a:solidFill>
                <a:srgbClr val="22627E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000">
              <a:solidFill>
                <a:srgbClr val="22627E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000">
              <a:solidFill>
                <a:srgbClr val="22627E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000">
              <a:solidFill>
                <a:srgbClr val="22627E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000">
              <a:solidFill>
                <a:srgbClr val="22627E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000">
              <a:solidFill>
                <a:srgbClr val="22627E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200">
              <a:solidFill>
                <a:srgbClr val="22627E"/>
              </a:solidFill>
            </a:endParaRP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b="1" i="0" lang="en-US" sz="2800" u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,</a:t>
            </a:r>
            <a:endParaRPr/>
          </a:p>
        </p:txBody>
      </p:sp>
      <p:sp>
        <p:nvSpPr>
          <p:cNvPr id="193" name="Google Shape;193;p21"/>
          <p:cNvSpPr txBox="1"/>
          <p:nvPr/>
        </p:nvSpPr>
        <p:spPr>
          <a:xfrm>
            <a:off x="0" y="307975"/>
            <a:ext cx="6654300" cy="693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415B"/>
              </a:buClr>
              <a:buSzPts val="2400"/>
              <a:buFont typeface="Roboto"/>
              <a:buNone/>
            </a:pPr>
            <a:r>
              <a:rPr b="1" lang="en-US" sz="2700">
                <a:solidFill>
                  <a:srgbClr val="01415B"/>
                </a:solidFill>
                <a:latin typeface="Roboto"/>
                <a:ea typeface="Roboto"/>
                <a:cs typeface="Roboto"/>
                <a:sym typeface="Roboto"/>
              </a:rPr>
              <a:t>Tipos de datos</a:t>
            </a:r>
            <a:endParaRPr b="0" i="0" sz="2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4" name="Google Shape;194;p21"/>
          <p:cNvGrpSpPr/>
          <p:nvPr/>
        </p:nvGrpSpPr>
        <p:grpSpPr>
          <a:xfrm>
            <a:off x="9393242" y="6129638"/>
            <a:ext cx="2471796" cy="338159"/>
            <a:chOff x="270050" y="6325600"/>
            <a:chExt cx="3464325" cy="453600"/>
          </a:xfrm>
        </p:grpSpPr>
        <p:sp>
          <p:nvSpPr>
            <p:cNvPr id="195" name="Google Shape;195;p21"/>
            <p:cNvSpPr/>
            <p:nvPr/>
          </p:nvSpPr>
          <p:spPr>
            <a:xfrm>
              <a:off x="270050" y="6325600"/>
              <a:ext cx="3250725" cy="453600"/>
            </a:xfrm>
            <a:custGeom>
              <a:rect b="b" l="l" r="r" t="t"/>
              <a:pathLst>
                <a:path extrusionOk="0" h="453600" w="3250725">
                  <a:moveTo>
                    <a:pt x="226800" y="0"/>
                  </a:moveTo>
                  <a:lnTo>
                    <a:pt x="3023925" y="0"/>
                  </a:lnTo>
                  <a:cubicBezTo>
                    <a:pt x="3149183" y="0"/>
                    <a:pt x="3250725" y="101542"/>
                    <a:pt x="3250725" y="226800"/>
                  </a:cubicBezTo>
                  <a:lnTo>
                    <a:pt x="3250725" y="226800"/>
                  </a:lnTo>
                  <a:cubicBezTo>
                    <a:pt x="3250725" y="352058"/>
                    <a:pt x="3149183" y="453600"/>
                    <a:pt x="3023925" y="453600"/>
                  </a:cubicBezTo>
                  <a:lnTo>
                    <a:pt x="226800" y="453600"/>
                  </a:lnTo>
                  <a:cubicBezTo>
                    <a:pt x="101542" y="453600"/>
                    <a:pt x="0" y="352058"/>
                    <a:pt x="0" y="226800"/>
                  </a:cubicBezTo>
                  <a:lnTo>
                    <a:pt x="0" y="226800"/>
                  </a:lnTo>
                  <a:cubicBezTo>
                    <a:pt x="0" y="101542"/>
                    <a:pt x="101542" y="0"/>
                    <a:pt x="22680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3298B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196;p21"/>
            <p:cNvSpPr/>
            <p:nvPr/>
          </p:nvSpPr>
          <p:spPr>
            <a:xfrm>
              <a:off x="339024" y="6366061"/>
              <a:ext cx="3132801" cy="366288"/>
            </a:xfrm>
            <a:custGeom>
              <a:rect b="b" l="l" r="r" t="t"/>
              <a:pathLst>
                <a:path extrusionOk="0" h="366288" w="3132801">
                  <a:moveTo>
                    <a:pt x="183144" y="0"/>
                  </a:moveTo>
                  <a:lnTo>
                    <a:pt x="2949657" y="0"/>
                  </a:lnTo>
                  <a:cubicBezTo>
                    <a:pt x="3050805" y="0"/>
                    <a:pt x="3132801" y="81996"/>
                    <a:pt x="3132801" y="183144"/>
                  </a:cubicBezTo>
                  <a:lnTo>
                    <a:pt x="3132801" y="183144"/>
                  </a:lnTo>
                  <a:cubicBezTo>
                    <a:pt x="3132801" y="284292"/>
                    <a:pt x="3050805" y="366288"/>
                    <a:pt x="2949657" y="366288"/>
                  </a:cubicBezTo>
                  <a:lnTo>
                    <a:pt x="183144" y="366288"/>
                  </a:lnTo>
                  <a:cubicBezTo>
                    <a:pt x="81996" y="366288"/>
                    <a:pt x="0" y="284292"/>
                    <a:pt x="0" y="183144"/>
                  </a:cubicBezTo>
                  <a:lnTo>
                    <a:pt x="0" y="183144"/>
                  </a:lnTo>
                  <a:cubicBezTo>
                    <a:pt x="0" y="81996"/>
                    <a:pt x="81996" y="0"/>
                    <a:pt x="183144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3298B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197;p21"/>
            <p:cNvSpPr/>
            <p:nvPr/>
          </p:nvSpPr>
          <p:spPr>
            <a:xfrm>
              <a:off x="3293975" y="6334125"/>
              <a:ext cx="440400" cy="4404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rgbClr val="3298B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198;p21"/>
            <p:cNvSpPr/>
            <p:nvPr/>
          </p:nvSpPr>
          <p:spPr>
            <a:xfrm>
              <a:off x="3331025" y="6371175"/>
              <a:ext cx="366300" cy="366300"/>
            </a:xfrm>
            <a:prstGeom prst="ellipse">
              <a:avLst/>
            </a:prstGeom>
            <a:solidFill>
              <a:srgbClr val="3298B3"/>
            </a:solidFill>
            <a:ln cap="flat" cmpd="sng" w="9525">
              <a:solidFill>
                <a:srgbClr val="3298B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9" name="Google Shape;199;p21"/>
          <p:cNvSpPr txBox="1"/>
          <p:nvPr/>
        </p:nvSpPr>
        <p:spPr>
          <a:xfrm>
            <a:off x="9085262" y="6178550"/>
            <a:ext cx="2932200" cy="25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627E"/>
              </a:buClr>
              <a:buSzPts val="1200"/>
              <a:buFont typeface="Roboto"/>
              <a:buNone/>
            </a:pPr>
            <a:r>
              <a:rPr b="1" i="0" lang="en-US" sz="1200" u="none" cap="none" strike="noStrike">
                <a:solidFill>
                  <a:srgbClr val="22627E"/>
                </a:solidFill>
                <a:latin typeface="Roboto"/>
                <a:ea typeface="Roboto"/>
                <a:cs typeface="Roboto"/>
                <a:sym typeface="Roboto"/>
              </a:rPr>
              <a:t>www.ebiseducation.com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0" name="Google Shape;200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82400" y="6169025"/>
            <a:ext cx="255587" cy="2555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62375" y="4084103"/>
            <a:ext cx="3558675" cy="11975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62375" y="2322500"/>
            <a:ext cx="2767224" cy="125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e Office">
  <a:themeElements>
    <a:clrScheme name="Custom 3">
      <a:dk1>
        <a:srgbClr val="01415B"/>
      </a:dk1>
      <a:lt1>
        <a:srgbClr val="FFFFFF"/>
      </a:lt1>
      <a:dk2>
        <a:srgbClr val="3298B3"/>
      </a:dk2>
      <a:lt2>
        <a:srgbClr val="D3DFE1"/>
      </a:lt2>
      <a:accent1>
        <a:srgbClr val="01415B"/>
      </a:accent1>
      <a:accent2>
        <a:srgbClr val="3298B3"/>
      </a:accent2>
      <a:accent3>
        <a:srgbClr val="6ACBB8"/>
      </a:accent3>
      <a:accent4>
        <a:srgbClr val="D3DFE1"/>
      </a:accent4>
      <a:accent5>
        <a:srgbClr val="FAFFFF"/>
      </a:accent5>
      <a:accent6>
        <a:srgbClr val="FAFFFF"/>
      </a:accent6>
      <a:hlink>
        <a:srgbClr val="6ACBB8"/>
      </a:hlink>
      <a:folHlink>
        <a:srgbClr val="D3DF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